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75" r:id="rId4"/>
    <p:sldId id="288" r:id="rId5"/>
    <p:sldId id="289" r:id="rId6"/>
    <p:sldId id="280" r:id="rId7"/>
    <p:sldId id="278" r:id="rId8"/>
    <p:sldId id="263" r:id="rId9"/>
    <p:sldId id="285" r:id="rId10"/>
    <p:sldId id="293" r:id="rId11"/>
    <p:sldId id="284" r:id="rId12"/>
    <p:sldId id="290" r:id="rId13"/>
    <p:sldId id="269" r:id="rId14"/>
    <p:sldId id="292" r:id="rId15"/>
    <p:sldId id="286"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FF6206"/>
    <a:srgbClr val="007F50"/>
    <a:srgbClr val="FF9021"/>
    <a:srgbClr val="002E8A"/>
    <a:srgbClr val="FF1470"/>
    <a:srgbClr val="6C63FF"/>
    <a:srgbClr val="ED7D31"/>
    <a:srgbClr val="000000"/>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40681F-CEBC-42AB-9AB3-E202BE0D3B65}" v="1086" dt="2022-05-26T18:46:13.0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3947" autoAdjust="0"/>
  </p:normalViewPr>
  <p:slideViewPr>
    <p:cSldViewPr snapToGrid="0">
      <p:cViewPr>
        <p:scale>
          <a:sx n="75" d="100"/>
          <a:sy n="75" d="100"/>
        </p:scale>
        <p:origin x="840"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54AA7-C140-45FE-8FDF-FFB72AB61E25}" type="datetimeFigureOut">
              <a:rPr lang="en-IN" smtClean="0"/>
              <a:t>26-05-2022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7A010-BA24-4823-8D20-2184481363DC}" type="slidenum">
              <a:rPr lang="en-IN" smtClean="0"/>
              <a:t>‹#›</a:t>
            </a:fld>
            <a:endParaRPr lang="en-IN"/>
          </a:p>
        </p:txBody>
      </p:sp>
    </p:spTree>
    <p:extLst>
      <p:ext uri="{BB962C8B-B14F-4D97-AF65-F5344CB8AC3E}">
        <p14:creationId xmlns:p14="http://schemas.microsoft.com/office/powerpoint/2010/main" val="3231987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37A010-BA24-4823-8D20-2184481363DC}" type="slidenum">
              <a:rPr lang="en-IN" smtClean="0"/>
              <a:t>5</a:t>
            </a:fld>
            <a:endParaRPr lang="en-IN"/>
          </a:p>
        </p:txBody>
      </p:sp>
    </p:spTree>
    <p:extLst>
      <p:ext uri="{BB962C8B-B14F-4D97-AF65-F5344CB8AC3E}">
        <p14:creationId xmlns:p14="http://schemas.microsoft.com/office/powerpoint/2010/main" val="3543087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37A010-BA24-4823-8D20-2184481363DC}" type="slidenum">
              <a:rPr lang="en-IN" smtClean="0"/>
              <a:t>8</a:t>
            </a:fld>
            <a:endParaRPr lang="en-IN"/>
          </a:p>
        </p:txBody>
      </p:sp>
    </p:spTree>
    <p:extLst>
      <p:ext uri="{BB962C8B-B14F-4D97-AF65-F5344CB8AC3E}">
        <p14:creationId xmlns:p14="http://schemas.microsoft.com/office/powerpoint/2010/main" val="4287540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37A010-BA24-4823-8D20-2184481363DC}" type="slidenum">
              <a:rPr lang="en-IN" smtClean="0"/>
              <a:t>14</a:t>
            </a:fld>
            <a:endParaRPr lang="en-IN"/>
          </a:p>
        </p:txBody>
      </p:sp>
    </p:spTree>
    <p:extLst>
      <p:ext uri="{BB962C8B-B14F-4D97-AF65-F5344CB8AC3E}">
        <p14:creationId xmlns:p14="http://schemas.microsoft.com/office/powerpoint/2010/main" val="4226666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37A010-BA24-4823-8D20-2184481363DC}" type="slidenum">
              <a:rPr lang="en-IN" smtClean="0"/>
              <a:t>15</a:t>
            </a:fld>
            <a:endParaRPr lang="en-IN"/>
          </a:p>
        </p:txBody>
      </p:sp>
    </p:spTree>
    <p:extLst>
      <p:ext uri="{BB962C8B-B14F-4D97-AF65-F5344CB8AC3E}">
        <p14:creationId xmlns:p14="http://schemas.microsoft.com/office/powerpoint/2010/main" val="3235981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F7ACC7-ADBC-46B5-8EDD-051198400CFD}"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3944090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F7ACC7-ADBC-46B5-8EDD-051198400CFD}"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70368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F7ACC7-ADBC-46B5-8EDD-051198400CFD}"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14719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F7ACC7-ADBC-46B5-8EDD-051198400CFD}"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106925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F7ACC7-ADBC-46B5-8EDD-051198400CFD}"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3789448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6F7ACC7-ADBC-46B5-8EDD-051198400CFD}" type="datetimeFigureOut">
              <a:rPr lang="en-IN" smtClean="0"/>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260090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6F7ACC7-ADBC-46B5-8EDD-051198400CFD}" type="datetimeFigureOut">
              <a:rPr lang="en-IN" smtClean="0"/>
              <a:t>26-05-2022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3332226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6F7ACC7-ADBC-46B5-8EDD-051198400CFD}" type="datetimeFigureOut">
              <a:rPr lang="en-IN" smtClean="0"/>
              <a:t>26-05-2022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77827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7ACC7-ADBC-46B5-8EDD-051198400CFD}" type="datetimeFigureOut">
              <a:rPr lang="en-IN" smtClean="0"/>
              <a:t>26-05-2022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286439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F7ACC7-ADBC-46B5-8EDD-051198400CFD}" type="datetimeFigureOut">
              <a:rPr lang="en-IN" smtClean="0"/>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1390538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F7ACC7-ADBC-46B5-8EDD-051198400CFD}" type="datetimeFigureOut">
              <a:rPr lang="en-IN" smtClean="0"/>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EDDE3A-C723-4AFA-815F-6E338F907A52}" type="slidenum">
              <a:rPr lang="en-IN" smtClean="0"/>
              <a:t>‹#›</a:t>
            </a:fld>
            <a:endParaRPr lang="en-IN"/>
          </a:p>
        </p:txBody>
      </p:sp>
    </p:spTree>
    <p:extLst>
      <p:ext uri="{BB962C8B-B14F-4D97-AF65-F5344CB8AC3E}">
        <p14:creationId xmlns:p14="http://schemas.microsoft.com/office/powerpoint/2010/main" val="2855332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7ACC7-ADBC-46B5-8EDD-051198400CFD}" type="datetimeFigureOut">
              <a:rPr lang="en-IN" smtClean="0"/>
              <a:t>26-05-2022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DDE3A-C723-4AFA-815F-6E338F907A52}" type="slidenum">
              <a:rPr lang="en-IN" smtClean="0"/>
              <a:t>‹#›</a:t>
            </a:fld>
            <a:endParaRPr lang="en-IN"/>
          </a:p>
        </p:txBody>
      </p:sp>
    </p:spTree>
    <p:extLst>
      <p:ext uri="{BB962C8B-B14F-4D97-AF65-F5344CB8AC3E}">
        <p14:creationId xmlns:p14="http://schemas.microsoft.com/office/powerpoint/2010/main" val="1659091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f all the CCTV Cameras available to the police in India, 64% are in  Telang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994" y="0"/>
            <a:ext cx="13239750" cy="7391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60994" y="0"/>
            <a:ext cx="15659566" cy="9662160"/>
          </a:xfrm>
          <a:prstGeom prst="rect">
            <a:avLst/>
          </a:prstGeom>
          <a:gradFill>
            <a:gsLst>
              <a:gs pos="52000">
                <a:schemeClr val="accent5">
                  <a:lumMod val="60000"/>
                  <a:lumOff val="40000"/>
                  <a:alpha val="31000"/>
                </a:schemeClr>
              </a:gs>
              <a:gs pos="72000">
                <a:schemeClr val="tx1">
                  <a:lumMod val="85000"/>
                  <a:lumOff val="15000"/>
                  <a:alpha val="53000"/>
                </a:schemeClr>
              </a:gs>
              <a:gs pos="88000">
                <a:schemeClr val="bg2">
                  <a:lumMod val="25000"/>
                  <a:alpha val="42000"/>
                </a:schemeClr>
              </a:gs>
              <a:gs pos="100000">
                <a:schemeClr val="bg2">
                  <a:lumMod val="2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0" y="-670560"/>
            <a:ext cx="10424159" cy="7528559"/>
          </a:xfrm>
          <a:custGeom>
            <a:avLst/>
            <a:gdLst>
              <a:gd name="connsiteX0" fmla="*/ 0 w 3798276"/>
              <a:gd name="connsiteY0" fmla="*/ 0 h 6858000"/>
              <a:gd name="connsiteX1" fmla="*/ 3798276 w 3798276"/>
              <a:gd name="connsiteY1" fmla="*/ 0 h 6858000"/>
              <a:gd name="connsiteX2" fmla="*/ 3798276 w 3798276"/>
              <a:gd name="connsiteY2" fmla="*/ 6858000 h 6858000"/>
              <a:gd name="connsiteX3" fmla="*/ 0 w 3798276"/>
              <a:gd name="connsiteY3" fmla="*/ 6858000 h 6858000"/>
              <a:gd name="connsiteX4" fmla="*/ 0 w 3798276"/>
              <a:gd name="connsiteY4" fmla="*/ 0 h 6858000"/>
              <a:gd name="connsiteX0" fmla="*/ 0 w 9777045"/>
              <a:gd name="connsiteY0" fmla="*/ 0 h 6858000"/>
              <a:gd name="connsiteX1" fmla="*/ 9777045 w 9777045"/>
              <a:gd name="connsiteY1" fmla="*/ 23446 h 6858000"/>
              <a:gd name="connsiteX2" fmla="*/ 3798276 w 9777045"/>
              <a:gd name="connsiteY2" fmla="*/ 6858000 h 6858000"/>
              <a:gd name="connsiteX3" fmla="*/ 0 w 9777045"/>
              <a:gd name="connsiteY3" fmla="*/ 6858000 h 6858000"/>
              <a:gd name="connsiteX4" fmla="*/ 0 w 9777045"/>
              <a:gd name="connsiteY4" fmla="*/ 0 h 6858000"/>
              <a:gd name="connsiteX0" fmla="*/ 0 w 9777045"/>
              <a:gd name="connsiteY0" fmla="*/ 34427 h 6892427"/>
              <a:gd name="connsiteX1" fmla="*/ 9777045 w 9777045"/>
              <a:gd name="connsiteY1" fmla="*/ 0 h 6892427"/>
              <a:gd name="connsiteX2" fmla="*/ 3798276 w 9777045"/>
              <a:gd name="connsiteY2" fmla="*/ 6892427 h 6892427"/>
              <a:gd name="connsiteX3" fmla="*/ 0 w 9777045"/>
              <a:gd name="connsiteY3" fmla="*/ 6892427 h 6892427"/>
              <a:gd name="connsiteX4" fmla="*/ 0 w 9777045"/>
              <a:gd name="connsiteY4" fmla="*/ 34427 h 6892427"/>
              <a:gd name="connsiteX0" fmla="*/ 0 w 9927516"/>
              <a:gd name="connsiteY0" fmla="*/ 335369 h 7193369"/>
              <a:gd name="connsiteX1" fmla="*/ 9927516 w 9927516"/>
              <a:gd name="connsiteY1" fmla="*/ 0 h 7193369"/>
              <a:gd name="connsiteX2" fmla="*/ 3798276 w 9927516"/>
              <a:gd name="connsiteY2" fmla="*/ 7193369 h 7193369"/>
              <a:gd name="connsiteX3" fmla="*/ 0 w 9927516"/>
              <a:gd name="connsiteY3" fmla="*/ 7193369 h 7193369"/>
              <a:gd name="connsiteX4" fmla="*/ 0 w 9927516"/>
              <a:gd name="connsiteY4" fmla="*/ 335369 h 7193369"/>
              <a:gd name="connsiteX0" fmla="*/ 0 w 10205309"/>
              <a:gd name="connsiteY0" fmla="*/ 358518 h 7216518"/>
              <a:gd name="connsiteX1" fmla="*/ 10205309 w 10205309"/>
              <a:gd name="connsiteY1" fmla="*/ 0 h 7216518"/>
              <a:gd name="connsiteX2" fmla="*/ 3798276 w 10205309"/>
              <a:gd name="connsiteY2" fmla="*/ 7216518 h 7216518"/>
              <a:gd name="connsiteX3" fmla="*/ 0 w 10205309"/>
              <a:gd name="connsiteY3" fmla="*/ 7216518 h 7216518"/>
              <a:gd name="connsiteX4" fmla="*/ 0 w 10205309"/>
              <a:gd name="connsiteY4" fmla="*/ 358518 h 721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5309" h="7216518">
                <a:moveTo>
                  <a:pt x="0" y="358518"/>
                </a:moveTo>
                <a:lnTo>
                  <a:pt x="10205309" y="0"/>
                </a:lnTo>
                <a:lnTo>
                  <a:pt x="3798276" y="7216518"/>
                </a:lnTo>
                <a:lnTo>
                  <a:pt x="0" y="7216518"/>
                </a:lnTo>
                <a:lnTo>
                  <a:pt x="0" y="358518"/>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p:cNvSpPr/>
          <p:nvPr/>
        </p:nvSpPr>
        <p:spPr>
          <a:xfrm>
            <a:off x="3798276" y="0"/>
            <a:ext cx="6260123" cy="6858000"/>
          </a:xfrm>
          <a:prstGeom prst="parallelogram">
            <a:avLst>
              <a:gd name="adj" fmla="val 95466"/>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424896" y="2237097"/>
            <a:ext cx="8197296" cy="1200329"/>
          </a:xfrm>
          <a:prstGeom prst="rect">
            <a:avLst/>
          </a:prstGeom>
          <a:noFill/>
        </p:spPr>
        <p:txBody>
          <a:bodyPr wrap="square" rtlCol="0">
            <a:spAutoFit/>
          </a:bodyPr>
          <a:lstStyle/>
          <a:p>
            <a:pPr algn="ctr"/>
            <a:r>
              <a:rPr lang="en-IN" sz="3600" dirty="0" err="1">
                <a:solidFill>
                  <a:schemeClr val="bg1"/>
                </a:solidFill>
                <a:latin typeface="Adobe Heiti Std R" panose="020B0400000000000000" pitchFamily="34" charset="-128"/>
                <a:ea typeface="Adobe Heiti Std R" panose="020B0400000000000000" pitchFamily="34" charset="-128"/>
              </a:rPr>
              <a:t>VioCam</a:t>
            </a:r>
            <a:r>
              <a:rPr lang="en-IN" sz="3600" dirty="0">
                <a:solidFill>
                  <a:schemeClr val="bg1"/>
                </a:solidFill>
                <a:latin typeface="Adobe Heiti Std R" panose="020B0400000000000000" pitchFamily="34" charset="-128"/>
                <a:ea typeface="Adobe Heiti Std R" panose="020B0400000000000000" pitchFamily="34" charset="-128"/>
              </a:rPr>
              <a:t> : Smart Camera for Traffic Violation Detection </a:t>
            </a:r>
          </a:p>
        </p:txBody>
      </p:sp>
      <p:cxnSp>
        <p:nvCxnSpPr>
          <p:cNvPr id="12" name="Straight Connector 11"/>
          <p:cNvCxnSpPr/>
          <p:nvPr/>
        </p:nvCxnSpPr>
        <p:spPr>
          <a:xfrm>
            <a:off x="130127" y="3554540"/>
            <a:ext cx="5600113" cy="0"/>
          </a:xfrm>
          <a:prstGeom prst="line">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99647" y="3660352"/>
            <a:ext cx="7336298" cy="2185214"/>
          </a:xfrm>
          <a:prstGeom prst="rect">
            <a:avLst/>
          </a:prstGeom>
          <a:noFill/>
        </p:spPr>
        <p:txBody>
          <a:bodyPr wrap="square" lIns="91440" tIns="45720" rIns="91440" bIns="45720" rtlCol="0" anchor="t">
            <a:spAutoFit/>
          </a:bodyPr>
          <a:lstStyle/>
          <a:p>
            <a:r>
              <a:rPr lang="en-IN" sz="2000" spc="300" dirty="0">
                <a:solidFill>
                  <a:schemeClr val="bg1"/>
                </a:solidFill>
                <a:latin typeface="Adobe Heiti Std R" panose="020B0400000000000000" pitchFamily="34" charset="-128"/>
                <a:ea typeface="Adobe Heiti Std R"/>
              </a:rPr>
              <a:t>101816022  - Aryan Tyagi</a:t>
            </a:r>
            <a:endParaRPr lang="en-IN" sz="2000" spc="300" dirty="0">
              <a:solidFill>
                <a:schemeClr val="bg1"/>
              </a:solidFill>
              <a:latin typeface="Adobe Heiti Std R" panose="020B0400000000000000" pitchFamily="34" charset="-128"/>
              <a:ea typeface="Adobe Heiti Std R" panose="020B0400000000000000" pitchFamily="34" charset="-128"/>
            </a:endParaRPr>
          </a:p>
          <a:p>
            <a:r>
              <a:rPr lang="en-IN" sz="2000" spc="300" dirty="0">
                <a:solidFill>
                  <a:schemeClr val="bg1"/>
                </a:solidFill>
                <a:latin typeface="Adobe Heiti Std R" panose="020B0400000000000000" pitchFamily="34" charset="-128"/>
                <a:ea typeface="Adobe Heiti Std R"/>
              </a:rPr>
              <a:t>101816016  - Tushar Kumar </a:t>
            </a:r>
            <a:r>
              <a:rPr lang="en-IN" sz="2000" spc="300" dirty="0" err="1">
                <a:solidFill>
                  <a:schemeClr val="bg1"/>
                </a:solidFill>
                <a:latin typeface="Adobe Heiti Std R" panose="020B0400000000000000" pitchFamily="34" charset="-128"/>
                <a:ea typeface="Adobe Heiti Std R"/>
              </a:rPr>
              <a:t>Riyat</a:t>
            </a:r>
            <a:endParaRPr lang="en-IN" sz="2000" spc="300" dirty="0" err="1">
              <a:solidFill>
                <a:schemeClr val="bg1"/>
              </a:solidFill>
              <a:latin typeface="Adobe Heiti Std R" panose="020B0400000000000000" pitchFamily="34" charset="-128"/>
              <a:ea typeface="Adobe Heiti Std R" panose="020B0400000000000000" pitchFamily="34" charset="-128"/>
            </a:endParaRPr>
          </a:p>
          <a:p>
            <a:r>
              <a:rPr lang="en-IN" sz="2000" spc="300" dirty="0">
                <a:solidFill>
                  <a:schemeClr val="bg1"/>
                </a:solidFill>
                <a:latin typeface="Adobe Heiti Std R" panose="020B0400000000000000" pitchFamily="34" charset="-128"/>
                <a:ea typeface="Adobe Heiti Std R"/>
              </a:rPr>
              <a:t>101803717  - Aditya Singh</a:t>
            </a:r>
            <a:endParaRPr lang="en-IN" sz="2000" spc="300" dirty="0">
              <a:solidFill>
                <a:schemeClr val="bg1"/>
              </a:solidFill>
              <a:latin typeface="Adobe Heiti Std R" panose="020B0400000000000000" pitchFamily="34" charset="-128"/>
              <a:ea typeface="Adobe Heiti Std R" panose="020B0400000000000000" pitchFamily="34" charset="-128"/>
            </a:endParaRPr>
          </a:p>
          <a:p>
            <a:endParaRPr lang="en-IN" sz="2000" spc="300" dirty="0">
              <a:solidFill>
                <a:schemeClr val="bg1"/>
              </a:solidFill>
              <a:latin typeface="Adobe Heiti Std R" panose="020B0400000000000000" pitchFamily="34" charset="-128"/>
              <a:ea typeface="Adobe Heiti Std R" panose="020B0400000000000000" pitchFamily="34" charset="-128"/>
            </a:endParaRPr>
          </a:p>
          <a:p>
            <a:endParaRPr lang="en-IN" sz="2000" spc="300" dirty="0">
              <a:solidFill>
                <a:schemeClr val="bg1"/>
              </a:solidFill>
              <a:latin typeface="Adobe Heiti Std R" panose="020B0400000000000000" pitchFamily="34" charset="-128"/>
              <a:ea typeface="Adobe Heiti Std R" panose="020B0400000000000000" pitchFamily="34" charset="-128"/>
            </a:endParaRPr>
          </a:p>
          <a:p>
            <a:r>
              <a:rPr lang="en-IN" sz="1600" spc="300" dirty="0">
                <a:solidFill>
                  <a:schemeClr val="bg1"/>
                </a:solidFill>
                <a:latin typeface="Adobe Heiti Std R" panose="020B0400000000000000" pitchFamily="34" charset="-128"/>
                <a:ea typeface="Adobe Heiti Std R" panose="020B0400000000000000" pitchFamily="34" charset="-128"/>
              </a:rPr>
              <a:t>Under the mentorship of</a:t>
            </a:r>
          </a:p>
          <a:p>
            <a:r>
              <a:rPr lang="en-IN" sz="2000" spc="300" dirty="0" err="1">
                <a:solidFill>
                  <a:schemeClr val="bg1"/>
                </a:solidFill>
                <a:latin typeface="Adobe Heiti Std R" panose="020B0400000000000000" pitchFamily="34" charset="-128"/>
                <a:ea typeface="Adobe Heiti Std R"/>
              </a:rPr>
              <a:t>Dr.</a:t>
            </a:r>
            <a:r>
              <a:rPr lang="en-IN" sz="2000" spc="300" dirty="0">
                <a:solidFill>
                  <a:schemeClr val="bg1"/>
                </a:solidFill>
                <a:latin typeface="Adobe Heiti Std R" panose="020B0400000000000000" pitchFamily="34" charset="-128"/>
                <a:ea typeface="Adobe Heiti Std R"/>
              </a:rPr>
              <a:t> Seema </a:t>
            </a:r>
            <a:r>
              <a:rPr lang="en-IN" sz="2000" spc="300" dirty="0" err="1">
                <a:solidFill>
                  <a:schemeClr val="bg1"/>
                </a:solidFill>
                <a:latin typeface="Adobe Heiti Std R" panose="020B0400000000000000" pitchFamily="34" charset="-128"/>
                <a:ea typeface="Adobe Heiti Std R"/>
              </a:rPr>
              <a:t>Wazarkar</a:t>
            </a:r>
            <a:endParaRPr lang="en-IN" sz="2000" spc="300" dirty="0" err="1">
              <a:solidFill>
                <a:schemeClr val="bg1"/>
              </a:solidFill>
              <a:latin typeface="Adobe Heiti Std R" panose="020B0400000000000000" pitchFamily="34" charset="-128"/>
              <a:ea typeface="Adobe Heiti Std R" panose="020B0400000000000000" pitchFamily="34" charset="-128"/>
            </a:endParaRPr>
          </a:p>
        </p:txBody>
      </p:sp>
      <p:sp>
        <p:nvSpPr>
          <p:cNvPr id="9" name="TextBox 8"/>
          <p:cNvSpPr txBox="1"/>
          <p:nvPr/>
        </p:nvSpPr>
        <p:spPr>
          <a:xfrm>
            <a:off x="-330852" y="1475096"/>
            <a:ext cx="8197296" cy="584775"/>
          </a:xfrm>
          <a:prstGeom prst="rect">
            <a:avLst/>
          </a:prstGeom>
          <a:noFill/>
        </p:spPr>
        <p:txBody>
          <a:bodyPr wrap="square" lIns="91440" tIns="45720" rIns="91440" bIns="45720" rtlCol="0" anchor="t">
            <a:spAutoFit/>
          </a:bodyPr>
          <a:lstStyle/>
          <a:p>
            <a:pPr algn="ctr"/>
            <a:r>
              <a:rPr lang="en-IN" sz="3200" dirty="0">
                <a:solidFill>
                  <a:schemeClr val="bg1"/>
                </a:solidFill>
                <a:latin typeface="Adobe Heiti Std R" panose="020B0400000000000000" pitchFamily="34" charset="-128"/>
                <a:ea typeface="Adobe Heiti Std R"/>
              </a:rPr>
              <a:t>GP - 5</a:t>
            </a:r>
          </a:p>
        </p:txBody>
      </p:sp>
    </p:spTree>
    <p:extLst>
      <p:ext uri="{BB962C8B-B14F-4D97-AF65-F5344CB8AC3E}">
        <p14:creationId xmlns:p14="http://schemas.microsoft.com/office/powerpoint/2010/main" val="298606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048"/>
            <a:ext cx="12192000" cy="6854952"/>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p:cNvCxnSpPr/>
          <p:nvPr/>
        </p:nvCxnSpPr>
        <p:spPr>
          <a:xfrm>
            <a:off x="0" y="125272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50800" y="370552"/>
            <a:ext cx="12090400" cy="584775"/>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Working of the Project</a:t>
            </a:r>
          </a:p>
        </p:txBody>
      </p:sp>
      <p:sp>
        <p:nvSpPr>
          <p:cNvPr id="7" name="TextBox 6"/>
          <p:cNvSpPr txBox="1"/>
          <p:nvPr/>
        </p:nvSpPr>
        <p:spPr>
          <a:xfrm>
            <a:off x="2355356" y="6420680"/>
            <a:ext cx="7729354" cy="369332"/>
          </a:xfrm>
          <a:prstGeom prst="rect">
            <a:avLst/>
          </a:prstGeom>
          <a:noFill/>
        </p:spPr>
        <p:txBody>
          <a:bodyPr wrap="square" lIns="91440" tIns="45720" rIns="91440" bIns="45720" rtlCol="0" anchor="t">
            <a:spAutoFit/>
          </a:bodyPr>
          <a:lstStyle/>
          <a:p>
            <a:pPr algn="ctr"/>
            <a:r>
              <a:rPr lang="en-IN" dirty="0">
                <a:solidFill>
                  <a:schemeClr val="bg1"/>
                </a:solidFill>
              </a:rPr>
              <a:t>Improving helmet detection</a:t>
            </a:r>
            <a:endParaRPr lang="en-US" dirty="0">
              <a:solidFill>
                <a:schemeClr val="bg1"/>
              </a:solidFill>
            </a:endParaRPr>
          </a:p>
        </p:txBody>
      </p:sp>
      <p:pic>
        <p:nvPicPr>
          <p:cNvPr id="3" name="Picture 3">
            <a:extLst>
              <a:ext uri="{FF2B5EF4-FFF2-40B4-BE49-F238E27FC236}">
                <a16:creationId xmlns:a16="http://schemas.microsoft.com/office/drawing/2014/main" id="{08327AE6-8453-E501-F5B1-70A55C0BD7FE}"/>
              </a:ext>
            </a:extLst>
          </p:cNvPr>
          <p:cNvPicPr>
            <a:picLocks noChangeAspect="1"/>
          </p:cNvPicPr>
          <p:nvPr/>
        </p:nvPicPr>
        <p:blipFill>
          <a:blip r:embed="rId2"/>
          <a:stretch>
            <a:fillRect/>
          </a:stretch>
        </p:blipFill>
        <p:spPr>
          <a:xfrm>
            <a:off x="1891553" y="1474133"/>
            <a:ext cx="8579223" cy="4842060"/>
          </a:xfrm>
          <a:prstGeom prst="rect">
            <a:avLst/>
          </a:prstGeom>
        </p:spPr>
      </p:pic>
    </p:spTree>
    <p:extLst>
      <p:ext uri="{BB962C8B-B14F-4D97-AF65-F5344CB8AC3E}">
        <p14:creationId xmlns:p14="http://schemas.microsoft.com/office/powerpoint/2010/main" val="404077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048"/>
            <a:ext cx="12192000" cy="6854952"/>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p:cNvCxnSpPr/>
          <p:nvPr/>
        </p:nvCxnSpPr>
        <p:spPr>
          <a:xfrm>
            <a:off x="0" y="125272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50800" y="370552"/>
            <a:ext cx="12090400" cy="584775"/>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Working of the Project</a:t>
            </a:r>
          </a:p>
        </p:txBody>
      </p:sp>
      <p:pic>
        <p:nvPicPr>
          <p:cNvPr id="8" name="Content Placeholder 4">
            <a:extLst>
              <a:ext uri="{FF2B5EF4-FFF2-40B4-BE49-F238E27FC236}">
                <a16:creationId xmlns:a16="http://schemas.microsoft.com/office/drawing/2014/main" id="{CA25DA69-BCAE-462C-98F0-29188C1617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2157" y="1825625"/>
            <a:ext cx="6447685" cy="4351338"/>
          </a:xfrm>
        </p:spPr>
      </p:pic>
      <p:sp>
        <p:nvSpPr>
          <p:cNvPr id="9" name="TextBox 8">
            <a:extLst>
              <a:ext uri="{FF2B5EF4-FFF2-40B4-BE49-F238E27FC236}">
                <a16:creationId xmlns:a16="http://schemas.microsoft.com/office/drawing/2014/main" id="{D294BCC3-0122-4341-BAB5-AE34FF5E2EE6}"/>
              </a:ext>
            </a:extLst>
          </p:cNvPr>
          <p:cNvSpPr txBox="1"/>
          <p:nvPr/>
        </p:nvSpPr>
        <p:spPr>
          <a:xfrm>
            <a:off x="2355356" y="6420680"/>
            <a:ext cx="7729354" cy="369332"/>
          </a:xfrm>
          <a:prstGeom prst="rect">
            <a:avLst/>
          </a:prstGeom>
          <a:noFill/>
        </p:spPr>
        <p:txBody>
          <a:bodyPr wrap="square" rtlCol="0">
            <a:spAutoFit/>
          </a:bodyPr>
          <a:lstStyle/>
          <a:p>
            <a:pPr algn="ctr"/>
            <a:r>
              <a:rPr lang="en-IN" dirty="0">
                <a:solidFill>
                  <a:schemeClr val="bg1"/>
                </a:solidFill>
              </a:rPr>
              <a:t>Number Plate Detection</a:t>
            </a:r>
          </a:p>
        </p:txBody>
      </p:sp>
    </p:spTree>
    <p:extLst>
      <p:ext uri="{BB962C8B-B14F-4D97-AF65-F5344CB8AC3E}">
        <p14:creationId xmlns:p14="http://schemas.microsoft.com/office/powerpoint/2010/main" val="361032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048"/>
            <a:ext cx="12192000" cy="6854952"/>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p:cNvCxnSpPr/>
          <p:nvPr/>
        </p:nvCxnSpPr>
        <p:spPr>
          <a:xfrm>
            <a:off x="0" y="125272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50800" y="370552"/>
            <a:ext cx="12090400" cy="584775"/>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Working of the Project</a:t>
            </a:r>
          </a:p>
        </p:txBody>
      </p:sp>
      <p:sp>
        <p:nvSpPr>
          <p:cNvPr id="9" name="TextBox 8">
            <a:extLst>
              <a:ext uri="{FF2B5EF4-FFF2-40B4-BE49-F238E27FC236}">
                <a16:creationId xmlns:a16="http://schemas.microsoft.com/office/drawing/2014/main" id="{D294BCC3-0122-4341-BAB5-AE34FF5E2EE6}"/>
              </a:ext>
            </a:extLst>
          </p:cNvPr>
          <p:cNvSpPr txBox="1"/>
          <p:nvPr/>
        </p:nvSpPr>
        <p:spPr>
          <a:xfrm>
            <a:off x="5726571" y="6526174"/>
            <a:ext cx="7729354" cy="369332"/>
          </a:xfrm>
          <a:prstGeom prst="rect">
            <a:avLst/>
          </a:prstGeom>
          <a:noFill/>
        </p:spPr>
        <p:txBody>
          <a:bodyPr wrap="square" rtlCol="0">
            <a:spAutoFit/>
          </a:bodyPr>
          <a:lstStyle/>
          <a:p>
            <a:pPr algn="ctr"/>
            <a:r>
              <a:rPr lang="en-IN" dirty="0">
                <a:solidFill>
                  <a:schemeClr val="bg1"/>
                </a:solidFill>
              </a:rPr>
              <a:t>Generated Challan</a:t>
            </a:r>
          </a:p>
        </p:txBody>
      </p:sp>
      <p:pic>
        <p:nvPicPr>
          <p:cNvPr id="10" name="Picture 9">
            <a:extLst>
              <a:ext uri="{FF2B5EF4-FFF2-40B4-BE49-F238E27FC236}">
                <a16:creationId xmlns:a16="http://schemas.microsoft.com/office/drawing/2014/main" id="{EB8F835C-4DD2-45B2-829E-E51107AD8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7677" y="1467140"/>
            <a:ext cx="3827142" cy="5096540"/>
          </a:xfrm>
          <a:prstGeom prst="rect">
            <a:avLst/>
          </a:prstGeom>
          <a:ln>
            <a:solidFill>
              <a:schemeClr val="tx1"/>
            </a:solidFill>
          </a:ln>
        </p:spPr>
      </p:pic>
      <p:pic>
        <p:nvPicPr>
          <p:cNvPr id="6" name="Picture 5">
            <a:extLst>
              <a:ext uri="{FF2B5EF4-FFF2-40B4-BE49-F238E27FC236}">
                <a16:creationId xmlns:a16="http://schemas.microsoft.com/office/drawing/2014/main" id="{34537E07-F881-4F13-B64F-356501E14B18}"/>
              </a:ext>
            </a:extLst>
          </p:cNvPr>
          <p:cNvPicPr>
            <a:picLocks noChangeAspect="1"/>
          </p:cNvPicPr>
          <p:nvPr/>
        </p:nvPicPr>
        <p:blipFill>
          <a:blip r:embed="rId3"/>
          <a:stretch>
            <a:fillRect/>
          </a:stretch>
        </p:blipFill>
        <p:spPr>
          <a:xfrm>
            <a:off x="291361" y="2835789"/>
            <a:ext cx="6699135" cy="1625467"/>
          </a:xfrm>
          <a:prstGeom prst="rect">
            <a:avLst/>
          </a:prstGeom>
        </p:spPr>
      </p:pic>
      <p:sp>
        <p:nvSpPr>
          <p:cNvPr id="15" name="TextBox 14">
            <a:extLst>
              <a:ext uri="{FF2B5EF4-FFF2-40B4-BE49-F238E27FC236}">
                <a16:creationId xmlns:a16="http://schemas.microsoft.com/office/drawing/2014/main" id="{AF34BD01-2BC5-498D-BDDE-15F1B73462AE}"/>
              </a:ext>
            </a:extLst>
          </p:cNvPr>
          <p:cNvSpPr txBox="1"/>
          <p:nvPr/>
        </p:nvSpPr>
        <p:spPr>
          <a:xfrm>
            <a:off x="-223749" y="4461256"/>
            <a:ext cx="7729354" cy="369332"/>
          </a:xfrm>
          <a:prstGeom prst="rect">
            <a:avLst/>
          </a:prstGeom>
          <a:noFill/>
        </p:spPr>
        <p:txBody>
          <a:bodyPr wrap="square" rtlCol="0">
            <a:spAutoFit/>
          </a:bodyPr>
          <a:lstStyle/>
          <a:p>
            <a:pPr algn="ctr"/>
            <a:r>
              <a:rPr lang="en-IN" dirty="0">
                <a:solidFill>
                  <a:schemeClr val="bg1"/>
                </a:solidFill>
              </a:rPr>
              <a:t>Dummy Dataset</a:t>
            </a:r>
          </a:p>
        </p:txBody>
      </p:sp>
    </p:spTree>
    <p:extLst>
      <p:ext uri="{BB962C8B-B14F-4D97-AF65-F5344CB8AC3E}">
        <p14:creationId xmlns:p14="http://schemas.microsoft.com/office/powerpoint/2010/main" val="228149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10253368" y="0"/>
            <a:ext cx="0" cy="685800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10251440" y="0"/>
            <a:ext cx="1940559" cy="6858000"/>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10118424" y="2151727"/>
            <a:ext cx="2199191" cy="2062103"/>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Project Design</a:t>
            </a:r>
          </a:p>
          <a:p>
            <a:pPr algn="ctr"/>
            <a:r>
              <a:rPr lang="en-US"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a:t>
            </a:r>
          </a:p>
          <a:p>
            <a:pPr algn="ctr"/>
            <a:r>
              <a:rPr lang="en-US"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Flowchart</a:t>
            </a:r>
            <a:endPar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endParaRPr>
          </a:p>
        </p:txBody>
      </p:sp>
      <p:pic>
        <p:nvPicPr>
          <p:cNvPr id="3" name="Picture 2">
            <a:extLst>
              <a:ext uri="{FF2B5EF4-FFF2-40B4-BE49-F238E27FC236}">
                <a16:creationId xmlns:a16="http://schemas.microsoft.com/office/drawing/2014/main" id="{DD9244C1-7E71-4AAD-943D-1F12B602B382}"/>
              </a:ext>
            </a:extLst>
          </p:cNvPr>
          <p:cNvPicPr>
            <a:picLocks noChangeAspect="1"/>
          </p:cNvPicPr>
          <p:nvPr/>
        </p:nvPicPr>
        <p:blipFill rotWithShape="1">
          <a:blip r:embed="rId2">
            <a:extLst>
              <a:ext uri="{28A0092B-C50C-407E-A947-70E740481C1C}">
                <a14:useLocalDpi xmlns:a14="http://schemas.microsoft.com/office/drawing/2010/main" val="0"/>
              </a:ext>
            </a:extLst>
          </a:blip>
          <a:srcRect t="1435" b="35272"/>
          <a:stretch/>
        </p:blipFill>
        <p:spPr>
          <a:xfrm>
            <a:off x="673196" y="-23204"/>
            <a:ext cx="4917298" cy="6765916"/>
          </a:xfrm>
          <a:prstGeom prst="rect">
            <a:avLst/>
          </a:prstGeom>
        </p:spPr>
      </p:pic>
      <p:pic>
        <p:nvPicPr>
          <p:cNvPr id="8" name="Picture 7">
            <a:extLst>
              <a:ext uri="{FF2B5EF4-FFF2-40B4-BE49-F238E27FC236}">
                <a16:creationId xmlns:a16="http://schemas.microsoft.com/office/drawing/2014/main" id="{C2FC022C-E2B9-46CD-AA71-C0687A1C43AB}"/>
              </a:ext>
            </a:extLst>
          </p:cNvPr>
          <p:cNvPicPr>
            <a:picLocks noChangeAspect="1"/>
          </p:cNvPicPr>
          <p:nvPr/>
        </p:nvPicPr>
        <p:blipFill rotWithShape="1">
          <a:blip r:embed="rId2">
            <a:extLst>
              <a:ext uri="{28A0092B-C50C-407E-A947-70E740481C1C}">
                <a14:useLocalDpi xmlns:a14="http://schemas.microsoft.com/office/drawing/2010/main" val="0"/>
              </a:ext>
            </a:extLst>
          </a:blip>
          <a:srcRect t="67394"/>
          <a:stretch/>
        </p:blipFill>
        <p:spPr>
          <a:xfrm>
            <a:off x="3975407" y="1629294"/>
            <a:ext cx="5419860" cy="3841893"/>
          </a:xfrm>
          <a:prstGeom prst="rect">
            <a:avLst/>
          </a:prstGeom>
        </p:spPr>
      </p:pic>
      <p:cxnSp>
        <p:nvCxnSpPr>
          <p:cNvPr id="10" name="Straight Connector 9">
            <a:extLst>
              <a:ext uri="{FF2B5EF4-FFF2-40B4-BE49-F238E27FC236}">
                <a16:creationId xmlns:a16="http://schemas.microsoft.com/office/drawing/2014/main" id="{6CE58214-6C34-4678-9099-E19CC5DABEB5}"/>
              </a:ext>
            </a:extLst>
          </p:cNvPr>
          <p:cNvCxnSpPr/>
          <p:nvPr/>
        </p:nvCxnSpPr>
        <p:spPr>
          <a:xfrm>
            <a:off x="3823855" y="6467302"/>
            <a:ext cx="1496290"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DEF0D69-6E4D-46BC-9F86-2B443026A029}"/>
              </a:ext>
            </a:extLst>
          </p:cNvPr>
          <p:cNvCxnSpPr>
            <a:cxnSpLocks/>
          </p:cNvCxnSpPr>
          <p:nvPr/>
        </p:nvCxnSpPr>
        <p:spPr>
          <a:xfrm>
            <a:off x="5320145" y="1961802"/>
            <a:ext cx="0" cy="45055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69F780E-9708-42BD-A4F5-952A1AE0FF5F}"/>
              </a:ext>
            </a:extLst>
          </p:cNvPr>
          <p:cNvCxnSpPr>
            <a:cxnSpLocks/>
          </p:cNvCxnSpPr>
          <p:nvPr/>
        </p:nvCxnSpPr>
        <p:spPr>
          <a:xfrm>
            <a:off x="5320145" y="1961802"/>
            <a:ext cx="8561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141961"/>
      </p:ext>
    </p:extLst>
  </p:cSld>
  <p:clrMapOvr>
    <a:masterClrMapping/>
  </p:clrMapOvr>
  <mc:AlternateContent xmlns:mc="http://schemas.openxmlformats.org/markup-compatibility/2006" xmlns:p14="http://schemas.microsoft.com/office/powerpoint/2010/main">
    <mc:Choice Requires="p14">
      <p:transition spd="slow" p14:dur="1250">
        <p14:reveal thruBlk="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11575" y="115112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0" y="3048"/>
            <a:ext cx="12192000" cy="1173480"/>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0800" y="370552"/>
            <a:ext cx="12090400" cy="584775"/>
          </a:xfrm>
          <a:prstGeom prst="rect">
            <a:avLst/>
          </a:prstGeom>
          <a:noFill/>
        </p:spPr>
        <p:txBody>
          <a:bodyPr wrap="square" rtlCol="0">
            <a:spAutoFit/>
          </a:bodyPr>
          <a:lstStyle/>
          <a:p>
            <a:pPr algn="ctr"/>
            <a:r>
              <a:rPr lang="en-US"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Deliverables of the project</a:t>
            </a:r>
            <a:endPar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endParaRPr>
          </a:p>
        </p:txBody>
      </p:sp>
      <p:sp>
        <p:nvSpPr>
          <p:cNvPr id="2" name="TextBox 1"/>
          <p:cNvSpPr txBox="1"/>
          <p:nvPr/>
        </p:nvSpPr>
        <p:spPr>
          <a:xfrm>
            <a:off x="445327" y="1544032"/>
            <a:ext cx="11278195" cy="4154984"/>
          </a:xfrm>
          <a:prstGeom prst="rect">
            <a:avLst/>
          </a:prstGeom>
          <a:noFill/>
        </p:spPr>
        <p:txBody>
          <a:bodyPr wrap="square" lIns="91440" tIns="45720" rIns="91440" bIns="45720" rtlCol="0" anchor="t">
            <a:spAutoFit/>
          </a:bodyPr>
          <a:lstStyle/>
          <a:p>
            <a:pPr>
              <a:buClr>
                <a:srgbClr val="5B9BD5"/>
              </a:buClr>
            </a:pPr>
            <a:r>
              <a:rPr lang="en-IN" sz="2400" dirty="0">
                <a:solidFill>
                  <a:srgbClr val="5B9BD5"/>
                </a:solidFill>
              </a:rPr>
              <a:t>An automated traffic management system that can:</a:t>
            </a:r>
          </a:p>
          <a:p>
            <a:pPr>
              <a:buClr>
                <a:srgbClr val="5B9BD5"/>
              </a:buClr>
            </a:pPr>
            <a:endParaRPr lang="en-IN" sz="2400" dirty="0">
              <a:solidFill>
                <a:srgbClr val="5B9BD5"/>
              </a:solidFill>
            </a:endParaRPr>
          </a:p>
          <a:p>
            <a:pPr marL="342900" indent="-342900">
              <a:lnSpc>
                <a:spcPct val="200000"/>
              </a:lnSpc>
              <a:buClr>
                <a:srgbClr val="5B9BD5"/>
              </a:buClr>
              <a:buFont typeface="Arial" panose="020B0604020202020204" pitchFamily="34" charset="0"/>
              <a:buChar char="•"/>
            </a:pPr>
            <a:r>
              <a:rPr lang="en-IN" sz="2400" dirty="0"/>
              <a:t>Detect traffic violations such as red light jumping and no-helmet riding</a:t>
            </a:r>
          </a:p>
          <a:p>
            <a:pPr marL="342900" indent="-342900">
              <a:lnSpc>
                <a:spcPct val="200000"/>
              </a:lnSpc>
              <a:buClr>
                <a:srgbClr val="5B9BD5"/>
              </a:buClr>
              <a:buFont typeface="Arial" panose="020B0604020202020204" pitchFamily="34" charset="0"/>
              <a:buChar char="•"/>
            </a:pPr>
            <a:r>
              <a:rPr lang="en-IN" sz="2400" dirty="0"/>
              <a:t>Detect the number plate and recognize the characters on the number plate</a:t>
            </a:r>
          </a:p>
          <a:p>
            <a:pPr marL="342900" indent="-342900">
              <a:lnSpc>
                <a:spcPct val="200000"/>
              </a:lnSpc>
              <a:buClr>
                <a:srgbClr val="5B9BD5"/>
              </a:buClr>
              <a:buFont typeface="Arial" panose="020B0604020202020204" pitchFamily="34" charset="0"/>
              <a:buChar char="•"/>
            </a:pPr>
            <a:r>
              <a:rPr lang="en-IN" sz="2400" dirty="0"/>
              <a:t>Automatically generate challan for a violator</a:t>
            </a:r>
          </a:p>
          <a:p>
            <a:pPr marL="342900" indent="-342900">
              <a:lnSpc>
                <a:spcPct val="200000"/>
              </a:lnSpc>
              <a:buClr>
                <a:srgbClr val="5B9BD5"/>
              </a:buClr>
              <a:buFont typeface="Arial" panose="020B0604020202020204" pitchFamily="34" charset="0"/>
              <a:buChar char="•"/>
            </a:pPr>
            <a:r>
              <a:rPr lang="en-IN" sz="2400" dirty="0"/>
              <a:t>Differentiate between vehicle types and check for vehicle type specific violations.</a:t>
            </a:r>
            <a:endParaRPr lang="en-IN" sz="2400" dirty="0">
              <a:cs typeface="Calibri"/>
            </a:endParaRPr>
          </a:p>
          <a:p>
            <a:pPr marL="285750" indent="-285750">
              <a:buClr>
                <a:srgbClr val="5B9BD5"/>
              </a:buClr>
              <a:buFont typeface="Arial" panose="020B0604020202020204" pitchFamily="34" charset="0"/>
              <a:buChar char="•"/>
            </a:pPr>
            <a:endParaRPr lang="en-IN" sz="2400" dirty="0"/>
          </a:p>
        </p:txBody>
      </p:sp>
    </p:spTree>
    <p:extLst>
      <p:ext uri="{BB962C8B-B14F-4D97-AF65-F5344CB8AC3E}">
        <p14:creationId xmlns:p14="http://schemas.microsoft.com/office/powerpoint/2010/main" val="228464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11575" y="115112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0" y="3048"/>
            <a:ext cx="12192000" cy="1173480"/>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0800" y="370552"/>
            <a:ext cx="12090400" cy="584775"/>
          </a:xfrm>
          <a:prstGeom prst="rect">
            <a:avLst/>
          </a:prstGeom>
          <a:noFill/>
        </p:spPr>
        <p:txBody>
          <a:bodyPr wrap="square" rtlCol="0">
            <a:spAutoFit/>
          </a:bodyPr>
          <a:lstStyle/>
          <a:p>
            <a:pPr algn="ctr"/>
            <a:r>
              <a:rPr lang="en-US"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Individual Roles</a:t>
            </a:r>
            <a:endPar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endParaRPr>
          </a:p>
        </p:txBody>
      </p:sp>
      <p:sp>
        <p:nvSpPr>
          <p:cNvPr id="2" name="TextBox 1"/>
          <p:cNvSpPr txBox="1"/>
          <p:nvPr/>
        </p:nvSpPr>
        <p:spPr>
          <a:xfrm>
            <a:off x="342998" y="1958848"/>
            <a:ext cx="12241513" cy="3785652"/>
          </a:xfrm>
          <a:prstGeom prst="rect">
            <a:avLst/>
          </a:prstGeom>
          <a:noFill/>
        </p:spPr>
        <p:txBody>
          <a:bodyPr wrap="square" lIns="91440" tIns="45720" rIns="91440" bIns="45720" rtlCol="0" anchor="t">
            <a:spAutoFit/>
          </a:bodyPr>
          <a:lstStyle/>
          <a:p>
            <a:pPr marL="285750" indent="-285750">
              <a:buClr>
                <a:srgbClr val="5B9BD5"/>
              </a:buClr>
              <a:buFont typeface="Arial" panose="020B0604020202020204" pitchFamily="34" charset="0"/>
              <a:buChar char="•"/>
            </a:pPr>
            <a:r>
              <a:rPr lang="en-IN" sz="2000" dirty="0">
                <a:solidFill>
                  <a:srgbClr val="5B9BD5"/>
                </a:solidFill>
              </a:rPr>
              <a:t>Aryan Tyagi </a:t>
            </a:r>
            <a:r>
              <a:rPr lang="en-IN" sz="2000" dirty="0"/>
              <a:t>– Improving Helmet Detection, </a:t>
            </a:r>
            <a:r>
              <a:rPr lang="en-IN" sz="2000" dirty="0">
                <a:ea typeface="+mn-lt"/>
                <a:cs typeface="+mn-lt"/>
              </a:rPr>
              <a:t>Training the model on Indian cars, </a:t>
            </a:r>
            <a:r>
              <a:rPr lang="en-IN" sz="2000" dirty="0"/>
              <a:t>, Optimization, Testing, Documentation</a:t>
            </a:r>
          </a:p>
          <a:p>
            <a:pPr marL="285750" indent="-285750">
              <a:buClr>
                <a:srgbClr val="5B9BD5"/>
              </a:buClr>
              <a:buFont typeface="Arial" panose="020B0604020202020204" pitchFamily="34" charset="0"/>
              <a:buChar char="•"/>
            </a:pPr>
            <a:endParaRPr lang="en-IN" sz="2000" dirty="0"/>
          </a:p>
          <a:p>
            <a:pPr marL="285750" indent="-285750">
              <a:buClr>
                <a:srgbClr val="5B9BD5"/>
              </a:buClr>
              <a:buFont typeface="Arial" panose="020B0604020202020204" pitchFamily="34" charset="0"/>
              <a:buChar char="•"/>
            </a:pPr>
            <a:endParaRPr lang="en-IN" sz="2000" dirty="0"/>
          </a:p>
          <a:p>
            <a:pPr marL="285750" indent="-285750">
              <a:buClr>
                <a:srgbClr val="5B9BD5"/>
              </a:buClr>
              <a:buFont typeface="Arial" panose="020B0604020202020204" pitchFamily="34" charset="0"/>
              <a:buChar char="•"/>
            </a:pPr>
            <a:endParaRPr lang="en-IN" sz="2000" dirty="0"/>
          </a:p>
          <a:p>
            <a:pPr marL="285750" indent="-285750">
              <a:buClr>
                <a:srgbClr val="5B9BD5"/>
              </a:buClr>
              <a:buFont typeface="Arial" panose="020B0604020202020204" pitchFamily="34" charset="0"/>
              <a:buChar char="•"/>
            </a:pPr>
            <a:r>
              <a:rPr lang="en-IN" sz="2000" dirty="0">
                <a:solidFill>
                  <a:srgbClr val="5B9BD5"/>
                </a:solidFill>
              </a:rPr>
              <a:t>Tushar Kumar </a:t>
            </a:r>
            <a:r>
              <a:rPr lang="en-IN" sz="2000" dirty="0" err="1">
                <a:solidFill>
                  <a:srgbClr val="5B9BD5"/>
                </a:solidFill>
              </a:rPr>
              <a:t>Riyat</a:t>
            </a:r>
            <a:r>
              <a:rPr lang="en-IN" sz="2000" dirty="0">
                <a:solidFill>
                  <a:srgbClr val="5B9BD5"/>
                </a:solidFill>
              </a:rPr>
              <a:t> </a:t>
            </a:r>
            <a:r>
              <a:rPr lang="en-IN" sz="2000" dirty="0"/>
              <a:t>– Implement vehicle classification, </a:t>
            </a:r>
            <a:r>
              <a:rPr lang="en-IN" sz="2000" dirty="0">
                <a:ea typeface="+mn-lt"/>
                <a:cs typeface="+mn-lt"/>
              </a:rPr>
              <a:t>Testing,</a:t>
            </a:r>
            <a:r>
              <a:rPr lang="en-IN" sz="2000" dirty="0"/>
              <a:t> </a:t>
            </a:r>
            <a:r>
              <a:rPr lang="en-IN" sz="2000" dirty="0">
                <a:ea typeface="+mn-lt"/>
                <a:cs typeface="+mn-lt"/>
              </a:rPr>
              <a:t>Training the model on Indian cars, </a:t>
            </a:r>
            <a:r>
              <a:rPr lang="en-IN" sz="2000" dirty="0"/>
              <a:t>Optimization, Documentation</a:t>
            </a:r>
            <a:endParaRPr lang="en-IN" sz="2000" dirty="0">
              <a:cs typeface="Calibri"/>
            </a:endParaRPr>
          </a:p>
          <a:p>
            <a:pPr marL="285750" indent="-285750">
              <a:buClr>
                <a:srgbClr val="5B9BD5"/>
              </a:buClr>
              <a:buFont typeface="Arial" panose="020B0604020202020204" pitchFamily="34" charset="0"/>
              <a:buChar char="•"/>
            </a:pPr>
            <a:endParaRPr lang="en-IN" sz="2000" dirty="0"/>
          </a:p>
          <a:p>
            <a:pPr marL="285750" indent="-285750">
              <a:buClr>
                <a:srgbClr val="5B9BD5"/>
              </a:buClr>
              <a:buFont typeface="Arial" panose="020B0604020202020204" pitchFamily="34" charset="0"/>
              <a:buChar char="•"/>
            </a:pPr>
            <a:endParaRPr lang="en-IN" sz="2000" dirty="0"/>
          </a:p>
          <a:p>
            <a:pPr marL="285750" indent="-285750">
              <a:buClr>
                <a:srgbClr val="5B9BD5"/>
              </a:buClr>
              <a:buFont typeface="Arial" panose="020B0604020202020204" pitchFamily="34" charset="0"/>
              <a:buChar char="•"/>
            </a:pPr>
            <a:endParaRPr lang="en-IN" sz="2000" dirty="0"/>
          </a:p>
          <a:p>
            <a:pPr marL="285750" indent="-285750">
              <a:buClr>
                <a:srgbClr val="5B9BD5"/>
              </a:buClr>
              <a:buFont typeface="Arial" panose="020B0604020202020204" pitchFamily="34" charset="0"/>
              <a:buChar char="•"/>
            </a:pPr>
            <a:r>
              <a:rPr lang="en-IN" sz="2000" dirty="0">
                <a:solidFill>
                  <a:srgbClr val="5B9BD5"/>
                </a:solidFill>
              </a:rPr>
              <a:t>Aditya Singh </a:t>
            </a:r>
            <a:r>
              <a:rPr lang="en-IN" sz="2000" dirty="0"/>
              <a:t>– </a:t>
            </a:r>
            <a:r>
              <a:rPr lang="en-IN" sz="2000" dirty="0">
                <a:ea typeface="+mn-lt"/>
                <a:cs typeface="+mn-lt"/>
              </a:rPr>
              <a:t>Implement vehicle classification, Training the model on Indian cars, Optimization, </a:t>
            </a:r>
            <a:r>
              <a:rPr lang="en-IN" sz="2000" dirty="0"/>
              <a:t>Documentation</a:t>
            </a:r>
            <a:endParaRPr lang="en-IN" sz="2000" dirty="0">
              <a:cs typeface="Calibri"/>
            </a:endParaRPr>
          </a:p>
          <a:p>
            <a:pPr marL="285750" indent="-285750">
              <a:buClr>
                <a:srgbClr val="5B9BD5"/>
              </a:buClr>
              <a:buFont typeface="Arial" panose="020B0604020202020204" pitchFamily="34" charset="0"/>
              <a:buChar char="•"/>
            </a:pPr>
            <a:endParaRPr lang="en-IN" sz="2000" dirty="0">
              <a:cs typeface="Calibri"/>
            </a:endParaRPr>
          </a:p>
        </p:txBody>
      </p:sp>
    </p:spTree>
    <p:extLst>
      <p:ext uri="{BB962C8B-B14F-4D97-AF65-F5344CB8AC3E}">
        <p14:creationId xmlns:p14="http://schemas.microsoft.com/office/powerpoint/2010/main" val="173352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f all the CCTV Cameras available to the police in India, 64% are in  Telang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994" y="0"/>
            <a:ext cx="13239750" cy="7391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60994" y="0"/>
            <a:ext cx="15659566" cy="9662160"/>
          </a:xfrm>
          <a:prstGeom prst="rect">
            <a:avLst/>
          </a:prstGeom>
          <a:gradFill>
            <a:gsLst>
              <a:gs pos="52000">
                <a:srgbClr val="ED7A2B">
                  <a:alpha val="31000"/>
                </a:srgbClr>
              </a:gs>
              <a:gs pos="72000">
                <a:schemeClr val="tx1">
                  <a:lumMod val="85000"/>
                  <a:lumOff val="15000"/>
                  <a:alpha val="53000"/>
                </a:schemeClr>
              </a:gs>
              <a:gs pos="88000">
                <a:schemeClr val="bg2">
                  <a:lumMod val="25000"/>
                  <a:alpha val="42000"/>
                </a:schemeClr>
              </a:gs>
              <a:gs pos="100000">
                <a:schemeClr val="bg2">
                  <a:lumMod val="2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0" y="-670560"/>
            <a:ext cx="10424159" cy="7528559"/>
          </a:xfrm>
          <a:custGeom>
            <a:avLst/>
            <a:gdLst>
              <a:gd name="connsiteX0" fmla="*/ 0 w 3798276"/>
              <a:gd name="connsiteY0" fmla="*/ 0 h 6858000"/>
              <a:gd name="connsiteX1" fmla="*/ 3798276 w 3798276"/>
              <a:gd name="connsiteY1" fmla="*/ 0 h 6858000"/>
              <a:gd name="connsiteX2" fmla="*/ 3798276 w 3798276"/>
              <a:gd name="connsiteY2" fmla="*/ 6858000 h 6858000"/>
              <a:gd name="connsiteX3" fmla="*/ 0 w 3798276"/>
              <a:gd name="connsiteY3" fmla="*/ 6858000 h 6858000"/>
              <a:gd name="connsiteX4" fmla="*/ 0 w 3798276"/>
              <a:gd name="connsiteY4" fmla="*/ 0 h 6858000"/>
              <a:gd name="connsiteX0" fmla="*/ 0 w 9777045"/>
              <a:gd name="connsiteY0" fmla="*/ 0 h 6858000"/>
              <a:gd name="connsiteX1" fmla="*/ 9777045 w 9777045"/>
              <a:gd name="connsiteY1" fmla="*/ 23446 h 6858000"/>
              <a:gd name="connsiteX2" fmla="*/ 3798276 w 9777045"/>
              <a:gd name="connsiteY2" fmla="*/ 6858000 h 6858000"/>
              <a:gd name="connsiteX3" fmla="*/ 0 w 9777045"/>
              <a:gd name="connsiteY3" fmla="*/ 6858000 h 6858000"/>
              <a:gd name="connsiteX4" fmla="*/ 0 w 9777045"/>
              <a:gd name="connsiteY4" fmla="*/ 0 h 6858000"/>
              <a:gd name="connsiteX0" fmla="*/ 0 w 9777045"/>
              <a:gd name="connsiteY0" fmla="*/ 34427 h 6892427"/>
              <a:gd name="connsiteX1" fmla="*/ 9777045 w 9777045"/>
              <a:gd name="connsiteY1" fmla="*/ 0 h 6892427"/>
              <a:gd name="connsiteX2" fmla="*/ 3798276 w 9777045"/>
              <a:gd name="connsiteY2" fmla="*/ 6892427 h 6892427"/>
              <a:gd name="connsiteX3" fmla="*/ 0 w 9777045"/>
              <a:gd name="connsiteY3" fmla="*/ 6892427 h 6892427"/>
              <a:gd name="connsiteX4" fmla="*/ 0 w 9777045"/>
              <a:gd name="connsiteY4" fmla="*/ 34427 h 6892427"/>
              <a:gd name="connsiteX0" fmla="*/ 0 w 9927516"/>
              <a:gd name="connsiteY0" fmla="*/ 335369 h 7193369"/>
              <a:gd name="connsiteX1" fmla="*/ 9927516 w 9927516"/>
              <a:gd name="connsiteY1" fmla="*/ 0 h 7193369"/>
              <a:gd name="connsiteX2" fmla="*/ 3798276 w 9927516"/>
              <a:gd name="connsiteY2" fmla="*/ 7193369 h 7193369"/>
              <a:gd name="connsiteX3" fmla="*/ 0 w 9927516"/>
              <a:gd name="connsiteY3" fmla="*/ 7193369 h 7193369"/>
              <a:gd name="connsiteX4" fmla="*/ 0 w 9927516"/>
              <a:gd name="connsiteY4" fmla="*/ 335369 h 7193369"/>
              <a:gd name="connsiteX0" fmla="*/ 0 w 10205309"/>
              <a:gd name="connsiteY0" fmla="*/ 358518 h 7216518"/>
              <a:gd name="connsiteX1" fmla="*/ 10205309 w 10205309"/>
              <a:gd name="connsiteY1" fmla="*/ 0 h 7216518"/>
              <a:gd name="connsiteX2" fmla="*/ 3798276 w 10205309"/>
              <a:gd name="connsiteY2" fmla="*/ 7216518 h 7216518"/>
              <a:gd name="connsiteX3" fmla="*/ 0 w 10205309"/>
              <a:gd name="connsiteY3" fmla="*/ 7216518 h 7216518"/>
              <a:gd name="connsiteX4" fmla="*/ 0 w 10205309"/>
              <a:gd name="connsiteY4" fmla="*/ 358518 h 721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5309" h="7216518">
                <a:moveTo>
                  <a:pt x="0" y="358518"/>
                </a:moveTo>
                <a:lnTo>
                  <a:pt x="10205309" y="0"/>
                </a:lnTo>
                <a:lnTo>
                  <a:pt x="3798276" y="7216518"/>
                </a:lnTo>
                <a:lnTo>
                  <a:pt x="0" y="7216518"/>
                </a:lnTo>
                <a:lnTo>
                  <a:pt x="0" y="358518"/>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Parallelogram 3"/>
          <p:cNvSpPr/>
          <p:nvPr/>
        </p:nvSpPr>
        <p:spPr>
          <a:xfrm>
            <a:off x="3798276" y="0"/>
            <a:ext cx="6260123" cy="6858000"/>
          </a:xfrm>
          <a:prstGeom prst="parallelogram">
            <a:avLst>
              <a:gd name="adj" fmla="val 95466"/>
            </a:avLst>
          </a:prstGeom>
          <a:solidFill>
            <a:srgbClr val="EC70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424896" y="2237097"/>
            <a:ext cx="8197296" cy="1200329"/>
          </a:xfrm>
          <a:prstGeom prst="rect">
            <a:avLst/>
          </a:prstGeom>
          <a:noFill/>
        </p:spPr>
        <p:txBody>
          <a:bodyPr wrap="square" rtlCol="0">
            <a:spAutoFit/>
          </a:bodyPr>
          <a:lstStyle/>
          <a:p>
            <a:pPr algn="ctr"/>
            <a:r>
              <a:rPr lang="en-IN" sz="3600" dirty="0" err="1">
                <a:solidFill>
                  <a:schemeClr val="bg1"/>
                </a:solidFill>
                <a:latin typeface="Adobe Heiti Std R" panose="020B0400000000000000" pitchFamily="34" charset="-128"/>
                <a:ea typeface="Adobe Heiti Std R" panose="020B0400000000000000" pitchFamily="34" charset="-128"/>
              </a:rPr>
              <a:t>VioCam</a:t>
            </a:r>
            <a:r>
              <a:rPr lang="en-IN" sz="3600" dirty="0">
                <a:solidFill>
                  <a:schemeClr val="bg1"/>
                </a:solidFill>
                <a:latin typeface="Adobe Heiti Std R" panose="020B0400000000000000" pitchFamily="34" charset="-128"/>
                <a:ea typeface="Adobe Heiti Std R" panose="020B0400000000000000" pitchFamily="34" charset="-128"/>
              </a:rPr>
              <a:t> : Smart Camera for Traffic Violation Detection </a:t>
            </a:r>
          </a:p>
        </p:txBody>
      </p:sp>
      <p:cxnSp>
        <p:nvCxnSpPr>
          <p:cNvPr id="12" name="Straight Connector 11"/>
          <p:cNvCxnSpPr/>
          <p:nvPr/>
        </p:nvCxnSpPr>
        <p:spPr>
          <a:xfrm>
            <a:off x="130127" y="3554540"/>
            <a:ext cx="5600113"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330852" y="1475096"/>
            <a:ext cx="8197296" cy="584775"/>
          </a:xfrm>
          <a:prstGeom prst="rect">
            <a:avLst/>
          </a:prstGeom>
          <a:noFill/>
        </p:spPr>
        <p:txBody>
          <a:bodyPr wrap="square" lIns="91440" tIns="45720" rIns="91440" bIns="45720" rtlCol="0" anchor="t">
            <a:spAutoFit/>
          </a:bodyPr>
          <a:lstStyle/>
          <a:p>
            <a:pPr algn="ctr"/>
            <a:r>
              <a:rPr lang="en-IN" sz="3200" dirty="0">
                <a:solidFill>
                  <a:schemeClr val="bg1"/>
                </a:solidFill>
                <a:latin typeface="Adobe Heiti Std R" panose="020B0400000000000000" pitchFamily="34" charset="-128"/>
                <a:ea typeface="Adobe Heiti Std R"/>
              </a:rPr>
              <a:t>GP - 5</a:t>
            </a:r>
            <a:endParaRPr lang="en-IN" sz="3200" dirty="0">
              <a:solidFill>
                <a:schemeClr val="bg1"/>
              </a:solidFill>
              <a:latin typeface="Adobe Heiti Std R" panose="020B0400000000000000" pitchFamily="34" charset="-128"/>
              <a:ea typeface="Adobe Heiti Std R" panose="020B0400000000000000" pitchFamily="34" charset="-128"/>
            </a:endParaRPr>
          </a:p>
        </p:txBody>
      </p:sp>
      <p:sp>
        <p:nvSpPr>
          <p:cNvPr id="11" name="TextBox 1">
            <a:extLst>
              <a:ext uri="{FF2B5EF4-FFF2-40B4-BE49-F238E27FC236}">
                <a16:creationId xmlns:a16="http://schemas.microsoft.com/office/drawing/2014/main" id="{CE447514-273C-F9DC-C614-96D8BF0A2E94}"/>
              </a:ext>
            </a:extLst>
          </p:cNvPr>
          <p:cNvSpPr txBox="1"/>
          <p:nvPr/>
        </p:nvSpPr>
        <p:spPr>
          <a:xfrm>
            <a:off x="99647" y="3660352"/>
            <a:ext cx="7336298" cy="218521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spc="300" dirty="0">
                <a:solidFill>
                  <a:schemeClr val="bg1"/>
                </a:solidFill>
                <a:latin typeface="Adobe Heiti Std R" panose="020B0400000000000000" pitchFamily="34" charset="-128"/>
                <a:ea typeface="Adobe Heiti Std R"/>
              </a:rPr>
              <a:t>101816022  - Aryan Tyagi</a:t>
            </a:r>
            <a:endParaRPr lang="en-IN" sz="2000" spc="300" dirty="0">
              <a:solidFill>
                <a:schemeClr val="bg1"/>
              </a:solidFill>
              <a:latin typeface="Adobe Heiti Std R" panose="020B0400000000000000" pitchFamily="34" charset="-128"/>
              <a:ea typeface="Adobe Heiti Std R" panose="020B0400000000000000" pitchFamily="34" charset="-128"/>
            </a:endParaRPr>
          </a:p>
          <a:p>
            <a:r>
              <a:rPr lang="en-IN" sz="2000" spc="300" dirty="0">
                <a:solidFill>
                  <a:schemeClr val="bg1"/>
                </a:solidFill>
                <a:latin typeface="Adobe Heiti Std R" panose="020B0400000000000000" pitchFamily="34" charset="-128"/>
                <a:ea typeface="Adobe Heiti Std R"/>
              </a:rPr>
              <a:t>101816016  - Tushar Kumar </a:t>
            </a:r>
            <a:r>
              <a:rPr lang="en-IN" sz="2000" spc="300" dirty="0" err="1">
                <a:solidFill>
                  <a:schemeClr val="bg1"/>
                </a:solidFill>
                <a:latin typeface="Adobe Heiti Std R" panose="020B0400000000000000" pitchFamily="34" charset="-128"/>
                <a:ea typeface="Adobe Heiti Std R"/>
              </a:rPr>
              <a:t>Riyat</a:t>
            </a:r>
            <a:endParaRPr lang="en-IN" sz="2000" spc="300" dirty="0" err="1">
              <a:solidFill>
                <a:schemeClr val="bg1"/>
              </a:solidFill>
              <a:latin typeface="Adobe Heiti Std R" panose="020B0400000000000000" pitchFamily="34" charset="-128"/>
              <a:ea typeface="Adobe Heiti Std R" panose="020B0400000000000000" pitchFamily="34" charset="-128"/>
            </a:endParaRPr>
          </a:p>
          <a:p>
            <a:r>
              <a:rPr lang="en-IN" sz="2000" spc="300" dirty="0">
                <a:solidFill>
                  <a:schemeClr val="bg1"/>
                </a:solidFill>
                <a:latin typeface="Adobe Heiti Std R" panose="020B0400000000000000" pitchFamily="34" charset="-128"/>
                <a:ea typeface="Adobe Heiti Std R"/>
              </a:rPr>
              <a:t>101803717  - Aditya Singh</a:t>
            </a:r>
            <a:endParaRPr lang="en-IN" sz="2000" spc="300" dirty="0">
              <a:solidFill>
                <a:schemeClr val="bg1"/>
              </a:solidFill>
              <a:latin typeface="Adobe Heiti Std R" panose="020B0400000000000000" pitchFamily="34" charset="-128"/>
              <a:ea typeface="Adobe Heiti Std R" panose="020B0400000000000000" pitchFamily="34" charset="-128"/>
            </a:endParaRPr>
          </a:p>
          <a:p>
            <a:endParaRPr lang="en-IN" sz="2000" spc="300" dirty="0">
              <a:solidFill>
                <a:schemeClr val="bg1"/>
              </a:solidFill>
              <a:latin typeface="Adobe Heiti Std R" panose="020B0400000000000000" pitchFamily="34" charset="-128"/>
              <a:ea typeface="Adobe Heiti Std R" panose="020B0400000000000000" pitchFamily="34" charset="-128"/>
            </a:endParaRPr>
          </a:p>
          <a:p>
            <a:endParaRPr lang="en-IN" sz="2000" spc="300" dirty="0">
              <a:solidFill>
                <a:schemeClr val="bg1"/>
              </a:solidFill>
              <a:latin typeface="Adobe Heiti Std R" panose="020B0400000000000000" pitchFamily="34" charset="-128"/>
              <a:ea typeface="Adobe Heiti Std R" panose="020B0400000000000000" pitchFamily="34" charset="-128"/>
            </a:endParaRPr>
          </a:p>
          <a:p>
            <a:r>
              <a:rPr lang="en-IN" sz="1600" spc="300" dirty="0">
                <a:solidFill>
                  <a:schemeClr val="bg1"/>
                </a:solidFill>
                <a:latin typeface="Adobe Heiti Std R" panose="020B0400000000000000" pitchFamily="34" charset="-128"/>
                <a:ea typeface="Adobe Heiti Std R" panose="020B0400000000000000" pitchFamily="34" charset="-128"/>
              </a:rPr>
              <a:t>Under the mentorship of</a:t>
            </a:r>
          </a:p>
          <a:p>
            <a:r>
              <a:rPr lang="en-IN" sz="2000" spc="300" dirty="0" err="1">
                <a:solidFill>
                  <a:schemeClr val="bg1"/>
                </a:solidFill>
                <a:latin typeface="Adobe Heiti Std R" panose="020B0400000000000000" pitchFamily="34" charset="-128"/>
                <a:ea typeface="Adobe Heiti Std R"/>
              </a:rPr>
              <a:t>Dr.</a:t>
            </a:r>
            <a:r>
              <a:rPr lang="en-IN" sz="2000" spc="300" dirty="0">
                <a:solidFill>
                  <a:schemeClr val="bg1"/>
                </a:solidFill>
                <a:latin typeface="Adobe Heiti Std R" panose="020B0400000000000000" pitchFamily="34" charset="-128"/>
                <a:ea typeface="Adobe Heiti Std R"/>
              </a:rPr>
              <a:t> Seema </a:t>
            </a:r>
            <a:r>
              <a:rPr lang="en-IN" sz="2000" spc="300" dirty="0" err="1">
                <a:solidFill>
                  <a:schemeClr val="bg1"/>
                </a:solidFill>
                <a:latin typeface="Adobe Heiti Std R" panose="020B0400000000000000" pitchFamily="34" charset="-128"/>
                <a:ea typeface="Adobe Heiti Std R"/>
              </a:rPr>
              <a:t>Wazarkar</a:t>
            </a:r>
            <a:endParaRPr lang="en-IN" sz="2000" spc="300" dirty="0" err="1">
              <a:solidFill>
                <a:schemeClr val="bg1"/>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746180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ter 3 years battle, Delhi's AAP govt's CCTV plan takes off with 300  cameras on trial - GNS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6" y="-1706881"/>
            <a:ext cx="12341225" cy="82274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400" y="-1381760"/>
            <a:ext cx="12669520" cy="5750560"/>
          </a:xfrm>
          <a:prstGeom prst="rect">
            <a:avLst/>
          </a:prstGeom>
          <a:solidFill>
            <a:srgbClr val="565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p:cNvCxnSpPr/>
          <p:nvPr/>
        </p:nvCxnSpPr>
        <p:spPr>
          <a:xfrm>
            <a:off x="-152400" y="4297680"/>
            <a:ext cx="123444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152400" y="4297680"/>
            <a:ext cx="12344400" cy="2560320"/>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0" y="4744720"/>
            <a:ext cx="12090400" cy="2062103"/>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Background and Scope</a:t>
            </a:r>
          </a:p>
          <a:p>
            <a:pPr algn="ctr"/>
            <a:endParaRPr lang="en-IN" sz="3600" b="1" dirty="0">
              <a:ln>
                <a:solidFill>
                  <a:srgbClr val="FF8242"/>
                </a:solidFill>
              </a:ln>
              <a:solidFill>
                <a:srgbClr val="FF8242"/>
              </a:solidFill>
              <a:latin typeface="Kozuka Gothic Pro EL" panose="020B0200000000000000" pitchFamily="34" charset="-128"/>
              <a:ea typeface="Kozuka Gothic Pro EL" panose="020B0200000000000000" pitchFamily="34" charset="-128"/>
            </a:endParaRPr>
          </a:p>
          <a:p>
            <a:pPr algn="ctr"/>
            <a:r>
              <a:rPr lang="en-US" sz="2000" b="1" dirty="0">
                <a:ln>
                  <a:solidFill>
                    <a:schemeClr val="bg1"/>
                  </a:solidFill>
                </a:ln>
                <a:solidFill>
                  <a:schemeClr val="bg1"/>
                </a:solidFill>
                <a:latin typeface="Kozuka Gothic Pro EL" panose="020B0200000000000000" pitchFamily="34" charset="-128"/>
                <a:ea typeface="Kozuka Gothic Pro EL" panose="020B0200000000000000" pitchFamily="34" charset="-128"/>
              </a:rPr>
              <a:t>To make an automatic camera system to detect and report traffic violations with the help of machine learning with additional features like traffic congestion control, automatic challan generation that can be easily used by any state government at any traffic junction</a:t>
            </a:r>
            <a:endParaRPr lang="en-IN" sz="2000" b="1" dirty="0">
              <a:ln>
                <a:solidFill>
                  <a:schemeClr val="bg1"/>
                </a:solidFill>
              </a:ln>
              <a:solidFill>
                <a:schemeClr val="bg1"/>
              </a:solidFill>
              <a:latin typeface="Kozuka Gothic Pro EL" panose="020B0200000000000000" pitchFamily="34" charset="-128"/>
              <a:ea typeface="Kozuka Gothic Pro EL" panose="020B0200000000000000" pitchFamily="34" charset="-128"/>
            </a:endParaRPr>
          </a:p>
        </p:txBody>
      </p:sp>
    </p:spTree>
    <p:extLst>
      <p:ext uri="{BB962C8B-B14F-4D97-AF65-F5344CB8AC3E}">
        <p14:creationId xmlns:p14="http://schemas.microsoft.com/office/powerpoint/2010/main" val="2371516368"/>
      </p:ext>
    </p:extLst>
  </p:cSld>
  <p:clrMapOvr>
    <a:masterClrMapping/>
  </p:clrMapOvr>
  <mc:AlternateContent xmlns:mc="http://schemas.openxmlformats.org/markup-compatibility/2006" xmlns:p14="http://schemas.microsoft.com/office/powerpoint/2010/main">
    <mc:Choice Requires="p14">
      <p:transition spd="slow" p14:dur="1250">
        <p14:reveal thruBlk="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048"/>
            <a:ext cx="12192000" cy="6854952"/>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en-IN" dirty="0"/>
          </a:p>
        </p:txBody>
      </p:sp>
      <p:cxnSp>
        <p:nvCxnSpPr>
          <p:cNvPr id="12" name="Straight Connector 11"/>
          <p:cNvCxnSpPr/>
          <p:nvPr/>
        </p:nvCxnSpPr>
        <p:spPr>
          <a:xfrm>
            <a:off x="0" y="125272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50800" y="370552"/>
            <a:ext cx="12090400" cy="584775"/>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Objectives</a:t>
            </a:r>
          </a:p>
        </p:txBody>
      </p:sp>
      <p:sp>
        <p:nvSpPr>
          <p:cNvPr id="2" name="Rectangle 1"/>
          <p:cNvSpPr/>
          <p:nvPr/>
        </p:nvSpPr>
        <p:spPr>
          <a:xfrm>
            <a:off x="807720" y="1567956"/>
            <a:ext cx="9342120" cy="3894015"/>
          </a:xfrm>
          <a:prstGeom prst="rect">
            <a:avLst/>
          </a:prstGeom>
        </p:spPr>
        <p:txBody>
          <a:bodyPr wrap="square" lIns="91440" tIns="45720" rIns="91440" bIns="45720" anchor="t">
            <a:spAutoFit/>
          </a:bodyPr>
          <a:lstStyle/>
          <a:p>
            <a:pPr marL="342900" indent="-342900">
              <a:lnSpc>
                <a:spcPct val="200000"/>
              </a:lnSpc>
              <a:buFont typeface="Arial" panose="020B0604020202020204" pitchFamily="34" charset="0"/>
              <a:buChar char="•"/>
              <a:tabLst>
                <a:tab pos="457200" algn="l"/>
              </a:tabLst>
            </a:pPr>
            <a:r>
              <a:rPr lang="en-IN" sz="3200" dirty="0">
                <a:solidFill>
                  <a:schemeClr val="bg1"/>
                </a:solidFill>
                <a:ea typeface="Times New Roman" panose="02020603050405020304" pitchFamily="18" charset="0"/>
              </a:rPr>
              <a:t>Differentiate between types of vehicles</a:t>
            </a:r>
            <a:endParaRPr lang="en-IN" sz="2800" dirty="0">
              <a:solidFill>
                <a:schemeClr val="bg1"/>
              </a:solidFill>
              <a:ea typeface="Times New Roman" panose="02020603050405020304" pitchFamily="18" charset="0"/>
            </a:endParaRPr>
          </a:p>
          <a:p>
            <a:pPr marL="342900" indent="-342900">
              <a:lnSpc>
                <a:spcPct val="200000"/>
              </a:lnSpc>
              <a:buFont typeface="Arial" panose="020B0604020202020204" pitchFamily="34" charset="0"/>
              <a:buChar char="•"/>
              <a:tabLst>
                <a:tab pos="457200" algn="l"/>
              </a:tabLst>
            </a:pPr>
            <a:r>
              <a:rPr lang="en-IN" sz="3200" dirty="0">
                <a:solidFill>
                  <a:schemeClr val="bg1"/>
                </a:solidFill>
                <a:ea typeface="Times New Roman" panose="02020603050405020304" pitchFamily="18" charset="0"/>
              </a:rPr>
              <a:t>Train the model on Indian cars</a:t>
            </a:r>
            <a:endParaRPr lang="en-IN" sz="2800" dirty="0">
              <a:solidFill>
                <a:schemeClr val="bg1"/>
              </a:solidFill>
              <a:ea typeface="Times New Roman" panose="02020603050405020304" pitchFamily="18" charset="0"/>
            </a:endParaRPr>
          </a:p>
          <a:p>
            <a:pPr marL="342900" indent="-342900">
              <a:lnSpc>
                <a:spcPct val="200000"/>
              </a:lnSpc>
              <a:buFont typeface="Arial" panose="020B0604020202020204" pitchFamily="34" charset="0"/>
              <a:buChar char="•"/>
              <a:tabLst>
                <a:tab pos="457200" algn="l"/>
              </a:tabLst>
            </a:pPr>
            <a:r>
              <a:rPr lang="en-IN" sz="3200" dirty="0">
                <a:solidFill>
                  <a:schemeClr val="bg1"/>
                </a:solidFill>
                <a:ea typeface="Times New Roman" panose="02020603050405020304" pitchFamily="18" charset="0"/>
                <a:cs typeface="Calibri"/>
              </a:rPr>
              <a:t>Convert the previous model to single class model</a:t>
            </a:r>
          </a:p>
          <a:p>
            <a:pPr marL="342900" indent="-342900">
              <a:lnSpc>
                <a:spcPct val="200000"/>
              </a:lnSpc>
              <a:buFont typeface="Arial" panose="020B0604020202020204" pitchFamily="34" charset="0"/>
              <a:buChar char="•"/>
              <a:tabLst>
                <a:tab pos="457200" algn="l"/>
              </a:tabLst>
            </a:pPr>
            <a:r>
              <a:rPr lang="en-IN" sz="3200" dirty="0">
                <a:solidFill>
                  <a:schemeClr val="bg1"/>
                </a:solidFill>
                <a:ea typeface="Times New Roman" panose="02020603050405020304" pitchFamily="18" charset="0"/>
              </a:rPr>
              <a:t>Improve helmet detection</a:t>
            </a:r>
            <a:endParaRPr lang="en-IN" sz="2800" dirty="0">
              <a:solidFill>
                <a:schemeClr val="bg1"/>
              </a:solidFill>
              <a:effectLst/>
              <a:ea typeface="Times New Roman" panose="02020603050405020304" pitchFamily="18" charset="0"/>
            </a:endParaRPr>
          </a:p>
        </p:txBody>
      </p:sp>
    </p:spTree>
    <p:extLst>
      <p:ext uri="{BB962C8B-B14F-4D97-AF65-F5344CB8AC3E}">
        <p14:creationId xmlns:p14="http://schemas.microsoft.com/office/powerpoint/2010/main" val="3587976580"/>
      </p:ext>
    </p:extLst>
  </p:cSld>
  <p:clrMapOvr>
    <a:masterClrMapping/>
  </p:clrMapOvr>
  <mc:AlternateContent xmlns:mc="http://schemas.openxmlformats.org/markup-compatibility/2006" xmlns:p14="http://schemas.microsoft.com/office/powerpoint/2010/main">
    <mc:Choice Requires="p14">
      <p:transition spd="slow" p14:dur="1250">
        <p14:reveal thruBlk="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116128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0" y="3048"/>
            <a:ext cx="12192000" cy="1173480"/>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0800" y="370552"/>
            <a:ext cx="12090400" cy="584775"/>
          </a:xfrm>
          <a:prstGeom prst="rect">
            <a:avLst/>
          </a:prstGeom>
          <a:noFill/>
        </p:spPr>
        <p:txBody>
          <a:bodyPr wrap="square" rtlCol="0">
            <a:spAutoFit/>
          </a:bodyPr>
          <a:lstStyle/>
          <a:p>
            <a:pPr algn="ctr"/>
            <a:r>
              <a:rPr lang="en-US"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Literature Survey</a:t>
            </a:r>
            <a:endPar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endParaRPr>
          </a:p>
        </p:txBody>
      </p:sp>
      <p:sp>
        <p:nvSpPr>
          <p:cNvPr id="2" name="Rectangle 1"/>
          <p:cNvSpPr/>
          <p:nvPr/>
        </p:nvSpPr>
        <p:spPr>
          <a:xfrm>
            <a:off x="5098186" y="3473909"/>
            <a:ext cx="2734017" cy="369332"/>
          </a:xfrm>
          <a:prstGeom prst="rect">
            <a:avLst/>
          </a:prstGeom>
        </p:spPr>
        <p:txBody>
          <a:bodyPr wrap="square">
            <a:spAutoFit/>
          </a:bodyPr>
          <a:lstStyle/>
          <a:p>
            <a:r>
              <a:rPr lang="en-IN" dirty="0"/>
              <a:t>Dongguan, China</a:t>
            </a:r>
          </a:p>
        </p:txBody>
      </p:sp>
      <p:pic>
        <p:nvPicPr>
          <p:cNvPr id="7" name="Picture 6">
            <a:extLst>
              <a:ext uri="{FF2B5EF4-FFF2-40B4-BE49-F238E27FC236}">
                <a16:creationId xmlns:a16="http://schemas.microsoft.com/office/drawing/2014/main" id="{31095BB7-888B-4484-A0DD-9DE2DA031A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4403" y="1526443"/>
            <a:ext cx="3410310" cy="1918299"/>
          </a:xfrm>
          <a:prstGeom prst="rect">
            <a:avLst/>
          </a:prstGeom>
        </p:spPr>
      </p:pic>
      <p:pic>
        <p:nvPicPr>
          <p:cNvPr id="8" name="Picture 7">
            <a:extLst>
              <a:ext uri="{FF2B5EF4-FFF2-40B4-BE49-F238E27FC236}">
                <a16:creationId xmlns:a16="http://schemas.microsoft.com/office/drawing/2014/main" id="{BA4A1F8C-C31C-4019-9006-75AE58985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713" y="1526444"/>
            <a:ext cx="3408868" cy="1918298"/>
          </a:xfrm>
          <a:prstGeom prst="rect">
            <a:avLst/>
          </a:prstGeom>
        </p:spPr>
      </p:pic>
      <p:pic>
        <p:nvPicPr>
          <p:cNvPr id="9" name="Picture 8">
            <a:extLst>
              <a:ext uri="{FF2B5EF4-FFF2-40B4-BE49-F238E27FC236}">
                <a16:creationId xmlns:a16="http://schemas.microsoft.com/office/drawing/2014/main" id="{DDC1E573-5D65-46E8-B876-18AB22BBCF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1495" y="4233828"/>
            <a:ext cx="3604221" cy="2027374"/>
          </a:xfrm>
          <a:prstGeom prst="rect">
            <a:avLst/>
          </a:prstGeom>
        </p:spPr>
      </p:pic>
      <p:sp>
        <p:nvSpPr>
          <p:cNvPr id="3" name="Rectangle 2"/>
          <p:cNvSpPr/>
          <p:nvPr/>
        </p:nvSpPr>
        <p:spPr>
          <a:xfrm>
            <a:off x="2666005" y="6240949"/>
            <a:ext cx="2487611" cy="369332"/>
          </a:xfrm>
          <a:prstGeom prst="rect">
            <a:avLst/>
          </a:prstGeom>
        </p:spPr>
        <p:txBody>
          <a:bodyPr wrap="square">
            <a:spAutoFit/>
          </a:bodyPr>
          <a:lstStyle/>
          <a:p>
            <a:r>
              <a:rPr lang="en-IN" dirty="0"/>
              <a:t>Khulna, Bangladesh</a:t>
            </a:r>
          </a:p>
        </p:txBody>
      </p:sp>
      <p:pic>
        <p:nvPicPr>
          <p:cNvPr id="11" name="Picture 2">
            <a:extLst>
              <a:ext uri="{FF2B5EF4-FFF2-40B4-BE49-F238E27FC236}">
                <a16:creationId xmlns:a16="http://schemas.microsoft.com/office/drawing/2014/main" id="{882B3573-3095-4177-AB62-3FCEFE9C64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4486" y="4233828"/>
            <a:ext cx="3010682" cy="200712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975904" y="6211249"/>
            <a:ext cx="2487611" cy="369332"/>
          </a:xfrm>
          <a:prstGeom prst="rect">
            <a:avLst/>
          </a:prstGeom>
        </p:spPr>
        <p:txBody>
          <a:bodyPr wrap="square">
            <a:spAutoFit/>
          </a:bodyPr>
          <a:lstStyle/>
          <a:p>
            <a:r>
              <a:rPr lang="en-IN" dirty="0" err="1"/>
              <a:t>Panchkula</a:t>
            </a:r>
            <a:r>
              <a:rPr lang="en-IN" dirty="0"/>
              <a:t>, India</a:t>
            </a:r>
          </a:p>
        </p:txBody>
      </p:sp>
    </p:spTree>
    <p:extLst>
      <p:ext uri="{BB962C8B-B14F-4D97-AF65-F5344CB8AC3E}">
        <p14:creationId xmlns:p14="http://schemas.microsoft.com/office/powerpoint/2010/main" val="303794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0" y="116128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0" y="3048"/>
            <a:ext cx="12192000" cy="1173480"/>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0800" y="370552"/>
            <a:ext cx="12090400" cy="584775"/>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Research findings for existing literature</a:t>
            </a:r>
          </a:p>
        </p:txBody>
      </p:sp>
      <p:sp>
        <p:nvSpPr>
          <p:cNvPr id="17" name="TextBox 16">
            <a:extLst>
              <a:ext uri="{FF2B5EF4-FFF2-40B4-BE49-F238E27FC236}">
                <a16:creationId xmlns:a16="http://schemas.microsoft.com/office/drawing/2014/main" id="{2912EAF1-9619-4C52-9E74-F5AB7A9D1692}"/>
              </a:ext>
            </a:extLst>
          </p:cNvPr>
          <p:cNvSpPr txBox="1"/>
          <p:nvPr/>
        </p:nvSpPr>
        <p:spPr>
          <a:xfrm>
            <a:off x="7091431" y="4954543"/>
            <a:ext cx="4953000" cy="1046440"/>
          </a:xfrm>
          <a:prstGeom prst="rect">
            <a:avLst/>
          </a:prstGeom>
          <a:noFill/>
        </p:spPr>
        <p:txBody>
          <a:bodyPr wrap="square" rtlCol="0">
            <a:spAutoFit/>
          </a:bodyPr>
          <a:lstStyle/>
          <a:p>
            <a:r>
              <a:rPr lang="en-US" sz="1600" b="1" dirty="0"/>
              <a:t>Traffic Violation detection using multiple trajectories evaluation of vehicles</a:t>
            </a:r>
            <a:endParaRPr lang="en-US" sz="1500" b="1" dirty="0"/>
          </a:p>
          <a:p>
            <a:r>
              <a:rPr lang="en-US" sz="1400" dirty="0"/>
              <a:t>Image processing is being used to detect lane violation, using mean square displacement method (MSD) </a:t>
            </a:r>
          </a:p>
        </p:txBody>
      </p:sp>
      <p:sp>
        <p:nvSpPr>
          <p:cNvPr id="18" name="TextBox 17">
            <a:extLst>
              <a:ext uri="{FF2B5EF4-FFF2-40B4-BE49-F238E27FC236}">
                <a16:creationId xmlns:a16="http://schemas.microsoft.com/office/drawing/2014/main" id="{73073739-F814-45F3-82B5-2EB26697B921}"/>
              </a:ext>
            </a:extLst>
          </p:cNvPr>
          <p:cNvSpPr txBox="1"/>
          <p:nvPr/>
        </p:nvSpPr>
        <p:spPr>
          <a:xfrm>
            <a:off x="1833631" y="3298006"/>
            <a:ext cx="4266227" cy="1292662"/>
          </a:xfrm>
          <a:prstGeom prst="rect">
            <a:avLst/>
          </a:prstGeom>
          <a:noFill/>
        </p:spPr>
        <p:txBody>
          <a:bodyPr wrap="square" rtlCol="0">
            <a:spAutoFit/>
          </a:bodyPr>
          <a:lstStyle/>
          <a:p>
            <a:r>
              <a:rPr lang="en-US" sz="1600" b="1" dirty="0"/>
              <a:t>Deep learning approach for intelligent intrusion system</a:t>
            </a:r>
          </a:p>
          <a:p>
            <a:r>
              <a:rPr lang="en-US" sz="1400" dirty="0"/>
              <a:t>The paper proposes that, YoloV3 is a good measure to detect vehicle count detection with 97.67% accuracy</a:t>
            </a:r>
          </a:p>
          <a:p>
            <a:endParaRPr lang="en-IN" dirty="0"/>
          </a:p>
        </p:txBody>
      </p:sp>
      <p:sp>
        <p:nvSpPr>
          <p:cNvPr id="19" name="TextBox 18">
            <a:extLst>
              <a:ext uri="{FF2B5EF4-FFF2-40B4-BE49-F238E27FC236}">
                <a16:creationId xmlns:a16="http://schemas.microsoft.com/office/drawing/2014/main" id="{603564B9-E142-40D2-A430-A281633EE9C8}"/>
              </a:ext>
            </a:extLst>
          </p:cNvPr>
          <p:cNvSpPr txBox="1"/>
          <p:nvPr/>
        </p:nvSpPr>
        <p:spPr>
          <a:xfrm>
            <a:off x="7091431" y="3298005"/>
            <a:ext cx="4842398" cy="1323439"/>
          </a:xfrm>
          <a:prstGeom prst="rect">
            <a:avLst/>
          </a:prstGeom>
          <a:noFill/>
        </p:spPr>
        <p:txBody>
          <a:bodyPr wrap="square" rtlCol="0">
            <a:spAutoFit/>
          </a:bodyPr>
          <a:lstStyle/>
          <a:p>
            <a:r>
              <a:rPr lang="en-US" sz="1600" b="1" dirty="0"/>
              <a:t>Automated Traffic Violation system using genetic algorithm and ANNs</a:t>
            </a:r>
            <a:endParaRPr lang="en-US" sz="1500" b="1" dirty="0"/>
          </a:p>
          <a:p>
            <a:r>
              <a:rPr lang="en-US" sz="1400" dirty="0"/>
              <a:t>Catching violators swerving or blocking the pedestrian lane with an accuracy of 90.67% with 1.34s runtime</a:t>
            </a:r>
          </a:p>
          <a:p>
            <a:r>
              <a:rPr lang="en-US" dirty="0"/>
              <a:t> </a:t>
            </a:r>
            <a:endParaRPr lang="en-IN" dirty="0"/>
          </a:p>
        </p:txBody>
      </p:sp>
      <p:sp>
        <p:nvSpPr>
          <p:cNvPr id="20" name="TextBox 19">
            <a:extLst>
              <a:ext uri="{FF2B5EF4-FFF2-40B4-BE49-F238E27FC236}">
                <a16:creationId xmlns:a16="http://schemas.microsoft.com/office/drawing/2014/main" id="{D756F164-004F-4230-A873-DCCE499BD290}"/>
              </a:ext>
            </a:extLst>
          </p:cNvPr>
          <p:cNvSpPr txBox="1"/>
          <p:nvPr/>
        </p:nvSpPr>
        <p:spPr>
          <a:xfrm>
            <a:off x="1833631" y="1690252"/>
            <a:ext cx="4151050" cy="1200329"/>
          </a:xfrm>
          <a:prstGeom prst="rect">
            <a:avLst/>
          </a:prstGeom>
          <a:noFill/>
        </p:spPr>
        <p:txBody>
          <a:bodyPr wrap="square" lIns="91440" tIns="45720" rIns="91440" bIns="45720" rtlCol="0" anchor="t">
            <a:spAutoFit/>
          </a:bodyPr>
          <a:lstStyle/>
          <a:p>
            <a:r>
              <a:rPr lang="en-US" sz="1600" b="1" dirty="0"/>
              <a:t>Traffic signal violation using AI/ML</a:t>
            </a:r>
            <a:endParaRPr lang="en-US" sz="1500" b="1" dirty="0"/>
          </a:p>
          <a:p>
            <a:r>
              <a:rPr lang="en-US" sz="1400" dirty="0"/>
              <a:t>Detect signal jumping, using region of interest, location of vehicle in duration frames.</a:t>
            </a:r>
          </a:p>
          <a:p>
            <a:r>
              <a:rPr lang="en-US" sz="1400" dirty="0"/>
              <a:t>Average vehicle journey reduced by 12%, traffic throughput increased by 10%</a:t>
            </a:r>
            <a:endParaRPr lang="en-IN" sz="1400" dirty="0"/>
          </a:p>
        </p:txBody>
      </p:sp>
      <p:sp>
        <p:nvSpPr>
          <p:cNvPr id="21" name="TextBox 20">
            <a:extLst>
              <a:ext uri="{FF2B5EF4-FFF2-40B4-BE49-F238E27FC236}">
                <a16:creationId xmlns:a16="http://schemas.microsoft.com/office/drawing/2014/main" id="{153EDB86-EE36-4444-81D9-D2981880F5C8}"/>
              </a:ext>
            </a:extLst>
          </p:cNvPr>
          <p:cNvSpPr txBox="1"/>
          <p:nvPr/>
        </p:nvSpPr>
        <p:spPr>
          <a:xfrm>
            <a:off x="1833631" y="4954543"/>
            <a:ext cx="4266227" cy="1446550"/>
          </a:xfrm>
          <a:prstGeom prst="rect">
            <a:avLst/>
          </a:prstGeom>
          <a:noFill/>
        </p:spPr>
        <p:txBody>
          <a:bodyPr wrap="square" rtlCol="0">
            <a:spAutoFit/>
          </a:bodyPr>
          <a:lstStyle/>
          <a:p>
            <a:r>
              <a:rPr lang="en-US" sz="1600" b="1" dirty="0"/>
              <a:t>Big data platform of traffic violation detections, identifying the risky behaviors of vehicle drivers</a:t>
            </a:r>
            <a:endParaRPr lang="en-IN" sz="1500" b="1" dirty="0"/>
          </a:p>
          <a:p>
            <a:r>
              <a:rPr lang="en-US" sz="1400" dirty="0"/>
              <a:t>4 Stages, MAPE - Unstructured data collection, knowledge base creation, unsafe driving behavior detection, Storing data in HDFS. As nodes increases from 1 to 7, it becomes 75% more faster. </a:t>
            </a:r>
            <a:endParaRPr lang="en-IN" sz="1400" dirty="0"/>
          </a:p>
        </p:txBody>
      </p:sp>
      <p:sp>
        <p:nvSpPr>
          <p:cNvPr id="22" name="TextBox 21">
            <a:extLst>
              <a:ext uri="{FF2B5EF4-FFF2-40B4-BE49-F238E27FC236}">
                <a16:creationId xmlns:a16="http://schemas.microsoft.com/office/drawing/2014/main" id="{E009DDDE-9EC1-4D0C-BA2A-A3B04BBB206B}"/>
              </a:ext>
            </a:extLst>
          </p:cNvPr>
          <p:cNvSpPr txBox="1"/>
          <p:nvPr/>
        </p:nvSpPr>
        <p:spPr>
          <a:xfrm>
            <a:off x="7091431" y="1690688"/>
            <a:ext cx="4979634" cy="984885"/>
          </a:xfrm>
          <a:prstGeom prst="rect">
            <a:avLst/>
          </a:prstGeom>
          <a:noFill/>
        </p:spPr>
        <p:txBody>
          <a:bodyPr wrap="square" rtlCol="0">
            <a:spAutoFit/>
          </a:bodyPr>
          <a:lstStyle/>
          <a:p>
            <a:r>
              <a:rPr lang="en-US" sz="1600" b="1" dirty="0"/>
              <a:t>Traffic Violation Detection System based on RFID</a:t>
            </a:r>
            <a:br>
              <a:rPr lang="en-US" sz="1500" dirty="0"/>
            </a:br>
            <a:r>
              <a:rPr lang="en-US" sz="1400" dirty="0"/>
              <a:t>Creating a system similar to toll plaza, for lane detection, embedding RFID readers on Light Poles. Track Activity in no parking zones/accident prone areas</a:t>
            </a:r>
            <a:endParaRPr lang="en-IN" sz="15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7676" t="6623" r="6377" b="6770"/>
          <a:stretch/>
        </p:blipFill>
        <p:spPr>
          <a:xfrm>
            <a:off x="597392" y="1583066"/>
            <a:ext cx="1236240" cy="12457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606" t="7249" r="2680" b="5926"/>
          <a:stretch/>
        </p:blipFill>
        <p:spPr>
          <a:xfrm>
            <a:off x="173620" y="3195081"/>
            <a:ext cx="1663733" cy="1050010"/>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42140" t="19559" r="1819" b="15498"/>
          <a:stretch/>
        </p:blipFill>
        <p:spPr>
          <a:xfrm>
            <a:off x="290334" y="5051020"/>
            <a:ext cx="1592412" cy="1118286"/>
          </a:xfrm>
          <a:prstGeom prst="rect">
            <a:avLst/>
          </a:prstGeom>
        </p:spPr>
      </p:pic>
      <p:pic>
        <p:nvPicPr>
          <p:cNvPr id="23" name="Picture 22"/>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04030" y="1671345"/>
            <a:ext cx="887401" cy="884443"/>
          </a:xfrm>
          <a:prstGeom prst="rect">
            <a:avLst/>
          </a:prstGeom>
        </p:spPr>
      </p:pic>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l="23639" t="5868" r="8205" b="9034"/>
          <a:stretch/>
        </p:blipFill>
        <p:spPr>
          <a:xfrm>
            <a:off x="6123008" y="3387921"/>
            <a:ext cx="1026298" cy="854274"/>
          </a:xfrm>
          <a:prstGeom prst="rect">
            <a:avLst/>
          </a:prstGeom>
        </p:spPr>
      </p:pic>
      <p:pic>
        <p:nvPicPr>
          <p:cNvPr id="25" name="Picture 24"/>
          <p:cNvPicPr>
            <a:picLocks noChangeAspect="1"/>
          </p:cNvPicPr>
          <p:nvPr/>
        </p:nvPicPr>
        <p:blipFill rotWithShape="1">
          <a:blip r:embed="rId8" cstate="print">
            <a:extLst>
              <a:ext uri="{28A0092B-C50C-407E-A947-70E740481C1C}">
                <a14:useLocalDpi xmlns:a14="http://schemas.microsoft.com/office/drawing/2010/main" val="0"/>
              </a:ext>
            </a:extLst>
          </a:blip>
          <a:srcRect l="19214" t="9720" r="8399" b="7271"/>
          <a:stretch/>
        </p:blipFill>
        <p:spPr>
          <a:xfrm>
            <a:off x="5995685" y="5040186"/>
            <a:ext cx="1170023" cy="747156"/>
          </a:xfrm>
          <a:prstGeom prst="rect">
            <a:avLst/>
          </a:prstGeom>
        </p:spPr>
      </p:pic>
    </p:spTree>
    <p:extLst>
      <p:ext uri="{BB962C8B-B14F-4D97-AF65-F5344CB8AC3E}">
        <p14:creationId xmlns:p14="http://schemas.microsoft.com/office/powerpoint/2010/main" val="29130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9836679" y="0"/>
            <a:ext cx="0" cy="685800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9836680" y="0"/>
            <a:ext cx="2355320" cy="6858000"/>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9710165" y="2866356"/>
            <a:ext cx="2608349" cy="954107"/>
          </a:xfrm>
          <a:prstGeom prst="rect">
            <a:avLst/>
          </a:prstGeom>
          <a:noFill/>
        </p:spPr>
        <p:txBody>
          <a:bodyPr wrap="square" rtlCol="0">
            <a:spAutoFit/>
          </a:bodyPr>
          <a:lstStyle/>
          <a:p>
            <a:pPr algn="ctr"/>
            <a:r>
              <a:rPr lang="en-US" sz="28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3 Tier Architecture</a:t>
            </a:r>
            <a:endParaRPr lang="en-IN" sz="2800" b="1" dirty="0">
              <a:ln>
                <a:solidFill>
                  <a:srgbClr val="5B9BD5"/>
                </a:solidFill>
              </a:ln>
              <a:solidFill>
                <a:srgbClr val="5B9BD5"/>
              </a:solidFill>
              <a:latin typeface="Kozuka Gothic Pro EL" panose="020B0200000000000000" pitchFamily="34" charset="-128"/>
              <a:ea typeface="Kozuka Gothic Pro EL" panose="020B0200000000000000" pitchFamily="34" charset="-128"/>
            </a:endParaRP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43038" y="-281957"/>
            <a:ext cx="9240612" cy="7250734"/>
          </a:xfrm>
          <a:prstGeom prst="rect">
            <a:avLst/>
          </a:prstGeom>
        </p:spPr>
      </p:pic>
    </p:spTree>
    <p:extLst>
      <p:ext uri="{BB962C8B-B14F-4D97-AF65-F5344CB8AC3E}">
        <p14:creationId xmlns:p14="http://schemas.microsoft.com/office/powerpoint/2010/main" val="154366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11575" y="115112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3" name="Rectangle 12"/>
          <p:cNvSpPr/>
          <p:nvPr/>
        </p:nvSpPr>
        <p:spPr>
          <a:xfrm>
            <a:off x="0" y="3048"/>
            <a:ext cx="12192000" cy="1173480"/>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50800" y="370552"/>
            <a:ext cx="12090400" cy="584775"/>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Tools/Platform Used</a:t>
            </a:r>
          </a:p>
        </p:txBody>
      </p:sp>
      <p:pic>
        <p:nvPicPr>
          <p:cNvPr id="1026" name="Picture 2" descr="The Python Logo | Python Software Foundation"/>
          <p:cNvPicPr>
            <a:picLocks noChangeAspect="1" noChangeArrowheads="1"/>
          </p:cNvPicPr>
          <p:nvPr/>
        </p:nvPicPr>
        <p:blipFill rotWithShape="1">
          <a:blip r:embed="rId2">
            <a:extLst>
              <a:ext uri="{28A0092B-C50C-407E-A947-70E740481C1C}">
                <a14:useLocalDpi xmlns:a14="http://schemas.microsoft.com/office/drawing/2010/main" val="0"/>
              </a:ext>
            </a:extLst>
          </a:blip>
          <a:srcRect l="11067" r="6874"/>
          <a:stretch/>
        </p:blipFill>
        <p:spPr bwMode="auto">
          <a:xfrm>
            <a:off x="1151902" y="3476276"/>
            <a:ext cx="2155078" cy="8870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OpenCV Logo with text svg version.sv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1477" y="3500696"/>
            <a:ext cx="713909" cy="8792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umPy logo refresh · Issue #37 · numpy/numpy.org · GitHu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2195" y="3410737"/>
            <a:ext cx="1064015" cy="106401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pjreddie.com/media/image/yologo_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8708" y="3612458"/>
            <a:ext cx="1238630" cy="65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9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048"/>
            <a:ext cx="12192000" cy="6854952"/>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p:cNvCxnSpPr/>
          <p:nvPr/>
        </p:nvCxnSpPr>
        <p:spPr>
          <a:xfrm>
            <a:off x="0" y="125272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50800" y="370552"/>
            <a:ext cx="12090400" cy="584775"/>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Working of the Project</a:t>
            </a:r>
          </a:p>
        </p:txBody>
      </p:sp>
      <p:sp>
        <p:nvSpPr>
          <p:cNvPr id="11" name="TextBox 10"/>
          <p:cNvSpPr txBox="1"/>
          <p:nvPr/>
        </p:nvSpPr>
        <p:spPr>
          <a:xfrm>
            <a:off x="2390599" y="6525860"/>
            <a:ext cx="7729354" cy="369332"/>
          </a:xfrm>
          <a:prstGeom prst="rect">
            <a:avLst/>
          </a:prstGeom>
          <a:noFill/>
        </p:spPr>
        <p:txBody>
          <a:bodyPr wrap="square" lIns="91440" tIns="45720" rIns="91440" bIns="45720" rtlCol="0" anchor="t">
            <a:spAutoFit/>
          </a:bodyPr>
          <a:lstStyle/>
          <a:p>
            <a:pPr algn="ctr"/>
            <a:r>
              <a:rPr lang="en-IN" dirty="0">
                <a:solidFill>
                  <a:schemeClr val="bg1"/>
                </a:solidFill>
                <a:cs typeface="Calibri"/>
              </a:rPr>
              <a:t>Vehicle detection, vehicle classification and human detection</a:t>
            </a:r>
            <a:endParaRPr lang="en-US" dirty="0">
              <a:solidFill>
                <a:schemeClr val="bg1"/>
              </a:solidFill>
            </a:endParaRPr>
          </a:p>
        </p:txBody>
      </p:sp>
      <p:pic>
        <p:nvPicPr>
          <p:cNvPr id="3" name="Picture 4">
            <a:extLst>
              <a:ext uri="{FF2B5EF4-FFF2-40B4-BE49-F238E27FC236}">
                <a16:creationId xmlns:a16="http://schemas.microsoft.com/office/drawing/2014/main" id="{B9EE9D1E-898E-699A-98DA-C94A5E6AF58F}"/>
              </a:ext>
            </a:extLst>
          </p:cNvPr>
          <p:cNvPicPr>
            <a:picLocks noChangeAspect="1"/>
          </p:cNvPicPr>
          <p:nvPr/>
        </p:nvPicPr>
        <p:blipFill>
          <a:blip r:embed="rId3"/>
          <a:stretch>
            <a:fillRect/>
          </a:stretch>
        </p:blipFill>
        <p:spPr>
          <a:xfrm>
            <a:off x="1712259" y="1492063"/>
            <a:ext cx="8767482" cy="4949637"/>
          </a:xfrm>
          <a:prstGeom prst="rect">
            <a:avLst/>
          </a:prstGeom>
        </p:spPr>
      </p:pic>
    </p:spTree>
    <p:extLst>
      <p:ext uri="{BB962C8B-B14F-4D97-AF65-F5344CB8AC3E}">
        <p14:creationId xmlns:p14="http://schemas.microsoft.com/office/powerpoint/2010/main" val="237325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048"/>
            <a:ext cx="12192000" cy="6854952"/>
          </a:xfrm>
          <a:prstGeom prst="rect">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p:cNvCxnSpPr/>
          <p:nvPr/>
        </p:nvCxnSpPr>
        <p:spPr>
          <a:xfrm>
            <a:off x="0" y="1252728"/>
            <a:ext cx="12192000" cy="0"/>
          </a:xfrm>
          <a:prstGeom prst="line">
            <a:avLst/>
          </a:prstGeom>
          <a:ln w="152400">
            <a:solidFill>
              <a:schemeClr val="accent1"/>
            </a:solidFill>
          </a:ln>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50800" y="370552"/>
            <a:ext cx="12090400" cy="584775"/>
          </a:xfrm>
          <a:prstGeom prst="rect">
            <a:avLst/>
          </a:prstGeom>
          <a:noFill/>
        </p:spPr>
        <p:txBody>
          <a:bodyPr wrap="square" rtlCol="0">
            <a:spAutoFit/>
          </a:bodyPr>
          <a:lstStyle/>
          <a:p>
            <a:pPr algn="ctr"/>
            <a:r>
              <a:rPr lang="en-IN" sz="3200" b="1" dirty="0">
                <a:ln>
                  <a:solidFill>
                    <a:srgbClr val="5B9BD5"/>
                  </a:solidFill>
                </a:ln>
                <a:solidFill>
                  <a:srgbClr val="5B9BD5"/>
                </a:solidFill>
                <a:latin typeface="Kozuka Gothic Pro EL" panose="020B0200000000000000" pitchFamily="34" charset="-128"/>
                <a:ea typeface="Kozuka Gothic Pro EL" panose="020B0200000000000000" pitchFamily="34" charset="-128"/>
              </a:rPr>
              <a:t>Working of the Project</a:t>
            </a:r>
          </a:p>
        </p:txBody>
      </p:sp>
      <p:sp>
        <p:nvSpPr>
          <p:cNvPr id="7" name="TextBox 6"/>
          <p:cNvSpPr txBox="1"/>
          <p:nvPr/>
        </p:nvSpPr>
        <p:spPr>
          <a:xfrm>
            <a:off x="2355356" y="6420680"/>
            <a:ext cx="7729354" cy="369332"/>
          </a:xfrm>
          <a:prstGeom prst="rect">
            <a:avLst/>
          </a:prstGeom>
          <a:noFill/>
        </p:spPr>
        <p:txBody>
          <a:bodyPr wrap="square" lIns="91440" tIns="45720" rIns="91440" bIns="45720" rtlCol="0" anchor="t">
            <a:spAutoFit/>
          </a:bodyPr>
          <a:lstStyle/>
          <a:p>
            <a:pPr algn="ctr"/>
            <a:r>
              <a:rPr lang="en-IN" dirty="0">
                <a:solidFill>
                  <a:schemeClr val="bg1"/>
                </a:solidFill>
              </a:rPr>
              <a:t>Violation Detection</a:t>
            </a:r>
            <a:endParaRPr lang="en-US" dirty="0"/>
          </a:p>
        </p:txBody>
      </p:sp>
      <p:pic>
        <p:nvPicPr>
          <p:cNvPr id="2" name="Picture 2">
            <a:extLst>
              <a:ext uri="{FF2B5EF4-FFF2-40B4-BE49-F238E27FC236}">
                <a16:creationId xmlns:a16="http://schemas.microsoft.com/office/drawing/2014/main" id="{045228B7-EDD9-9D7B-AF96-19D79EA2DA41}"/>
              </a:ext>
            </a:extLst>
          </p:cNvPr>
          <p:cNvPicPr>
            <a:picLocks noChangeAspect="1"/>
          </p:cNvPicPr>
          <p:nvPr/>
        </p:nvPicPr>
        <p:blipFill>
          <a:blip r:embed="rId2"/>
          <a:stretch>
            <a:fillRect/>
          </a:stretch>
        </p:blipFill>
        <p:spPr>
          <a:xfrm>
            <a:off x="1864659" y="1536888"/>
            <a:ext cx="8453715" cy="4770342"/>
          </a:xfrm>
          <a:prstGeom prst="rect">
            <a:avLst/>
          </a:prstGeom>
        </p:spPr>
      </p:pic>
    </p:spTree>
    <p:extLst>
      <p:ext uri="{BB962C8B-B14F-4D97-AF65-F5344CB8AC3E}">
        <p14:creationId xmlns:p14="http://schemas.microsoft.com/office/powerpoint/2010/main" val="82081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2409</TotalTime>
  <Words>584</Words>
  <Application>Microsoft Office PowerPoint</Application>
  <PresentationFormat>Widescreen</PresentationFormat>
  <Paragraphs>96</Paragraphs>
  <Slides>16</Slides>
  <Notes>4</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Arindam Sharma</dc:creator>
  <cp:lastModifiedBy>Arindam Sharma</cp:lastModifiedBy>
  <cp:revision>218</cp:revision>
  <dcterms:created xsi:type="dcterms:W3CDTF">2020-12-11T19:33:59Z</dcterms:created>
  <dcterms:modified xsi:type="dcterms:W3CDTF">2022-05-26T18:48:37Z</dcterms:modified>
</cp:coreProperties>
</file>